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9C895-07C6-4DAC-B06C-A8C8EDD04B05}" v="2" dt="2022-09-29T21:45:19.523"/>
    <p1510:client id="{41AFA366-04F7-49C0-B371-97B97B8E7505}" v="10" dt="2023-12-28T17:18:01.041"/>
    <p1510:client id="{7C04651B-1160-C2D7-6329-073D3C2B5D67}" v="6" dt="2023-05-23T22:36:21.874"/>
    <p1510:client id="{87F874CB-27DA-4B2D-9238-60DB2A65A716}" v="22" dt="2023-07-05T22:12:52.838"/>
    <p1510:client id="{A039DD27-E664-45BD-8FB8-BC0B3533EEA0}" v="22" dt="2023-05-18T12:12:12.661"/>
    <p1510:client id="{AA965FE3-AC9F-4273-86F8-BD38FB1C2BB9}" v="35" dt="2023-03-21T00:15:26.835"/>
    <p1510:client id="{B6FA4E67-FFFA-432E-BE7F-424ED04E84C6}" v="39" dt="2022-11-15T19:23:03.2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93" autoAdjust="0"/>
    <p:restoredTop sz="94660"/>
  </p:normalViewPr>
  <p:slideViewPr>
    <p:cSldViewPr snapToGrid="0">
      <p:cViewPr varScale="1">
        <p:scale>
          <a:sx n="57" d="100"/>
          <a:sy n="57" d="100"/>
        </p:scale>
        <p:origin x="29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2EA0-EA87-4034-AB92-ECC60547FCF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A7B7-1491-46D3-96A2-58249755BB5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548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2EA0-EA87-4034-AB92-ECC60547FCF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A7B7-1491-46D3-96A2-58249755BB5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273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2EA0-EA87-4034-AB92-ECC60547FCF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A7B7-1491-46D3-96A2-58249755BB5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043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2EA0-EA87-4034-AB92-ECC60547FCF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A7B7-1491-46D3-96A2-58249755BB5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5045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2EA0-EA87-4034-AB92-ECC60547FCF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A7B7-1491-46D3-96A2-58249755BB5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394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2EA0-EA87-4034-AB92-ECC60547FCF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A7B7-1491-46D3-96A2-58249755BB5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066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2EA0-EA87-4034-AB92-ECC60547FCF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A7B7-1491-46D3-96A2-58249755BB5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6276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2EA0-EA87-4034-AB92-ECC60547FCF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A7B7-1491-46D3-96A2-58249755BB5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789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2EA0-EA87-4034-AB92-ECC60547FCF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A7B7-1491-46D3-96A2-58249755BB5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263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2EA0-EA87-4034-AB92-ECC60547FCF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A7B7-1491-46D3-96A2-58249755BB5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55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2EA0-EA87-4034-AB92-ECC60547FCF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A7B7-1491-46D3-96A2-58249755BB5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09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42EA0-EA87-4034-AB92-ECC60547FCF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BA7B7-1491-46D3-96A2-58249755BB5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137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748727" y="1337481"/>
            <a:ext cx="499850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AR" sz="1600" dirty="0">
                <a:solidFill>
                  <a:srgbClr val="000000"/>
                </a:solidFill>
                <a:latin typeface="Cambria"/>
                <a:ea typeface="Ebrima"/>
                <a:cs typeface="Ebrima"/>
              </a:rPr>
              <a:t>TRAPICHE MEDALLA CABERNET SAUVIGNON</a:t>
            </a:r>
            <a:endParaRPr lang="en-US" dirty="0">
              <a:solidFill>
                <a:srgbClr val="000000"/>
              </a:solidFill>
              <a:latin typeface="Cambria"/>
              <a:ea typeface="Ebrima"/>
              <a:cs typeface="Ebrima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299723" y="1739631"/>
            <a:ext cx="4271378" cy="60478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Cambria" panose="02040503050406030204" pitchFamily="18" charset="0"/>
                <a:ea typeface="Ebrima" panose="02000000000000000000" pitchFamily="2" charset="0"/>
                <a:cs typeface="Ebrima" panose="02000000000000000000" pitchFamily="2" charset="0"/>
              </a:rPr>
              <a:t>VARIETAL: 100% Cabernet Sauvignon</a:t>
            </a:r>
          </a:p>
          <a:p>
            <a:endParaRPr lang="en-US" sz="900" b="1" dirty="0">
              <a:solidFill>
                <a:srgbClr val="000000"/>
              </a:solidFill>
              <a:latin typeface="Cambria" panose="020405030504060302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900" b="1" dirty="0">
                <a:solidFill>
                  <a:srgbClr val="000000"/>
                </a:solidFill>
                <a:latin typeface="Cambria"/>
                <a:ea typeface="Ebrima"/>
                <a:cs typeface="Ebrima"/>
              </a:rPr>
              <a:t>VINEYARDS: Located in Lujan de Cuyo and Maipú, in the province of  Mendoza.</a:t>
            </a:r>
          </a:p>
          <a:p>
            <a:endParaRPr lang="en-US" sz="900" b="1" dirty="0">
              <a:solidFill>
                <a:srgbClr val="000000"/>
              </a:solidFill>
              <a:latin typeface="Cambria" panose="020405030504060302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900" b="1" dirty="0">
                <a:solidFill>
                  <a:srgbClr val="000000"/>
                </a:solidFill>
                <a:latin typeface="Cambria" panose="02040503050406030204" pitchFamily="18" charset="0"/>
                <a:ea typeface="Ebrima" panose="02000000000000000000" pitchFamily="2" charset="0"/>
                <a:cs typeface="Ebrima" panose="02000000000000000000" pitchFamily="2" charset="0"/>
              </a:rPr>
              <a:t>WINEMAKING:</a:t>
            </a:r>
          </a:p>
          <a:p>
            <a:r>
              <a:rPr lang="en-US" sz="900" b="1" dirty="0">
                <a:solidFill>
                  <a:srgbClr val="000000"/>
                </a:solidFill>
                <a:latin typeface="Cambria" panose="02040503050406030204" pitchFamily="18" charset="0"/>
                <a:ea typeface="Ebrima" panose="02000000000000000000" pitchFamily="2" charset="0"/>
                <a:cs typeface="Ebrima" panose="02000000000000000000" pitchFamily="2" charset="0"/>
              </a:rPr>
              <a:t>Manual harvesting. Cold maceration in small vats. Natural malolactic fermentation.</a:t>
            </a:r>
          </a:p>
          <a:p>
            <a:endParaRPr lang="en-US" sz="900" b="1" dirty="0">
              <a:solidFill>
                <a:srgbClr val="000000"/>
              </a:solidFill>
              <a:latin typeface="Cambria" panose="020405030504060302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900" b="1" dirty="0">
                <a:solidFill>
                  <a:srgbClr val="000000"/>
                </a:solidFill>
                <a:latin typeface="Cambria"/>
                <a:ea typeface="Ebrima"/>
                <a:cs typeface="Ebrima"/>
              </a:rPr>
              <a:t>BARREL AGING: 18 months in 1st use French oak barrels. </a:t>
            </a:r>
            <a:endParaRPr lang="en-US" sz="900" b="1">
              <a:solidFill>
                <a:srgbClr val="000000"/>
              </a:solidFill>
              <a:latin typeface="Cambria" panose="020405030504060302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900" b="1" dirty="0">
              <a:solidFill>
                <a:srgbClr val="000000"/>
              </a:solidFill>
              <a:latin typeface="Cambria" panose="020405030504060302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900" b="1" dirty="0">
                <a:solidFill>
                  <a:srgbClr val="000000"/>
                </a:solidFill>
                <a:latin typeface="Cambria" panose="02040503050406030204" pitchFamily="18" charset="0"/>
                <a:ea typeface="Ebrima" panose="02000000000000000000" pitchFamily="2" charset="0"/>
                <a:cs typeface="Ebrima" panose="02000000000000000000" pitchFamily="2" charset="0"/>
              </a:rPr>
              <a:t>BOTTLE AGING: 6 months</a:t>
            </a:r>
          </a:p>
          <a:p>
            <a:endParaRPr lang="en-US" sz="900" b="1" dirty="0">
              <a:solidFill>
                <a:srgbClr val="000000"/>
              </a:solidFill>
              <a:latin typeface="Cambria" panose="020405030504060302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900" b="1" dirty="0">
                <a:solidFill>
                  <a:srgbClr val="000000"/>
                </a:solidFill>
                <a:latin typeface="Cambria" panose="02040503050406030204" pitchFamily="18" charset="0"/>
                <a:ea typeface="Ebrima" panose="02000000000000000000" pitchFamily="2" charset="0"/>
                <a:cs typeface="Ebrima" panose="02000000000000000000" pitchFamily="2" charset="0"/>
              </a:rPr>
              <a:t>AGING POTENTIAL: 10 years</a:t>
            </a:r>
          </a:p>
          <a:p>
            <a:endParaRPr lang="en-US" sz="900" b="1" dirty="0">
              <a:solidFill>
                <a:srgbClr val="000000"/>
              </a:solidFill>
              <a:latin typeface="Cambria" panose="020405030504060302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900" b="1" dirty="0">
                <a:solidFill>
                  <a:srgbClr val="000000"/>
                </a:solidFill>
                <a:latin typeface="Cambria"/>
                <a:ea typeface="Ebrima"/>
                <a:cs typeface="Ebrima"/>
              </a:rPr>
              <a:t>TASTING NOTES: Intense magenta colored and structured wine. Very complex aromas of plums, green peppers, raisins and subtle woody characteristics. On the mouth, good persistence with soft and ripe tannins.</a:t>
            </a:r>
          </a:p>
          <a:p>
            <a:endParaRPr lang="en-US" sz="900" b="1" dirty="0">
              <a:solidFill>
                <a:srgbClr val="000000"/>
              </a:solidFill>
              <a:latin typeface="Cambria" panose="020405030504060302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900" b="1" dirty="0">
                <a:solidFill>
                  <a:srgbClr val="000000"/>
                </a:solidFill>
                <a:latin typeface="Cambria" panose="02040503050406030204" pitchFamily="18" charset="0"/>
                <a:ea typeface="Ebrima" panose="02000000000000000000" pitchFamily="2" charset="0"/>
                <a:cs typeface="Ebrima" panose="02000000000000000000" pitchFamily="2" charset="0"/>
              </a:rPr>
              <a:t>TECHNICAL DATA: </a:t>
            </a:r>
          </a:p>
          <a:p>
            <a:r>
              <a:rPr lang="en-US" sz="900" b="1" dirty="0">
                <a:solidFill>
                  <a:srgbClr val="000000"/>
                </a:solidFill>
                <a:latin typeface="Cambria" panose="02040503050406030204" pitchFamily="18" charset="0"/>
                <a:ea typeface="Ebrima" panose="02000000000000000000" pitchFamily="2" charset="0"/>
                <a:cs typeface="Ebrima" panose="02000000000000000000" pitchFamily="2" charset="0"/>
              </a:rPr>
              <a:t>Alcohol 14% </a:t>
            </a:r>
          </a:p>
          <a:p>
            <a:r>
              <a:rPr lang="en-US" sz="900" b="1" dirty="0">
                <a:solidFill>
                  <a:srgbClr val="000000"/>
                </a:solidFill>
                <a:latin typeface="Cambria" panose="02040503050406030204" pitchFamily="18" charset="0"/>
                <a:ea typeface="Ebrima" panose="02000000000000000000" pitchFamily="2" charset="0"/>
                <a:cs typeface="Ebrima" panose="02000000000000000000" pitchFamily="2" charset="0"/>
              </a:rPr>
              <a:t>Sugar: 3.9 g/l.</a:t>
            </a:r>
          </a:p>
          <a:p>
            <a:r>
              <a:rPr lang="en-US" sz="900" b="1" dirty="0">
                <a:solidFill>
                  <a:srgbClr val="000000"/>
                </a:solidFill>
                <a:latin typeface="Cambria" panose="02040503050406030204" pitchFamily="18" charset="0"/>
                <a:ea typeface="Ebrima" panose="02000000000000000000" pitchFamily="2" charset="0"/>
                <a:cs typeface="Ebrima" panose="02000000000000000000" pitchFamily="2" charset="0"/>
              </a:rPr>
              <a:t>Total Acidity: 5.73 g/l.</a:t>
            </a:r>
          </a:p>
          <a:p>
            <a:r>
              <a:rPr lang="en-US" sz="900" b="1" dirty="0">
                <a:solidFill>
                  <a:srgbClr val="000000"/>
                </a:solidFill>
                <a:latin typeface="Cambria" panose="02040503050406030204" pitchFamily="18" charset="0"/>
                <a:ea typeface="Ebrima" panose="02000000000000000000" pitchFamily="2" charset="0"/>
                <a:cs typeface="Ebrima" panose="02000000000000000000" pitchFamily="2" charset="0"/>
              </a:rPr>
              <a:t>pH: 3.8</a:t>
            </a:r>
          </a:p>
          <a:p>
            <a:endParaRPr lang="en-US" sz="900" b="1" dirty="0">
              <a:solidFill>
                <a:srgbClr val="000000"/>
              </a:solidFill>
              <a:latin typeface="Cambria" panose="020405030504060302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900" b="1" dirty="0">
                <a:solidFill>
                  <a:srgbClr val="000000"/>
                </a:solidFill>
                <a:latin typeface="Cambria" panose="02040503050406030204" pitchFamily="18" charset="0"/>
                <a:ea typeface="Ebrima" panose="02000000000000000000" pitchFamily="2" charset="0"/>
                <a:cs typeface="Ebrima" panose="02000000000000000000" pitchFamily="2" charset="0"/>
              </a:rPr>
              <a:t>FOOD PAIRING: Ideal to combine with smoked fatty meat or stuffed pasta with aromatic sauces.</a:t>
            </a:r>
          </a:p>
          <a:p>
            <a:endParaRPr lang="en-US" sz="900" b="1" dirty="0">
              <a:solidFill>
                <a:srgbClr val="000000"/>
              </a:solidFill>
              <a:latin typeface="Cambria" panose="020405030504060302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900" b="1" dirty="0">
                <a:solidFill>
                  <a:srgbClr val="000000"/>
                </a:solidFill>
                <a:latin typeface="Cambria" panose="02040503050406030204" pitchFamily="18" charset="0"/>
                <a:ea typeface="Ebrima" panose="02000000000000000000" pitchFamily="2" charset="0"/>
                <a:cs typeface="Ebrima" panose="02000000000000000000" pitchFamily="2" charset="0"/>
              </a:rPr>
              <a:t>KEY SELLING POINTS: </a:t>
            </a:r>
          </a:p>
          <a:p>
            <a:r>
              <a:rPr lang="en-US" sz="900" b="1" dirty="0">
                <a:solidFill>
                  <a:srgbClr val="000000"/>
                </a:solidFill>
                <a:latin typeface="Cambria" panose="02040503050406030204" pitchFamily="18" charset="0"/>
                <a:ea typeface="Ebrima" panose="02000000000000000000" pitchFamily="2" charset="0"/>
                <a:cs typeface="Ebrima" panose="02000000000000000000" pitchFamily="2" charset="0"/>
              </a:rPr>
              <a:t>Honors the 100th anniversary of  the winery's founding.</a:t>
            </a:r>
          </a:p>
          <a:p>
            <a:r>
              <a:rPr lang="en-US" sz="900" b="1" dirty="0">
                <a:solidFill>
                  <a:srgbClr val="000000"/>
                </a:solidFill>
                <a:latin typeface="Cambria" panose="02040503050406030204" pitchFamily="18" charset="0"/>
                <a:ea typeface="Ebrima" panose="02000000000000000000" pitchFamily="2" charset="0"/>
                <a:cs typeface="Ebrima" panose="02000000000000000000" pitchFamily="2" charset="0"/>
              </a:rPr>
              <a:t>More than 35 consecutive harvests.</a:t>
            </a:r>
          </a:p>
          <a:p>
            <a:r>
              <a:rPr lang="en-US" sz="900" b="1" dirty="0">
                <a:solidFill>
                  <a:srgbClr val="000000"/>
                </a:solidFill>
                <a:latin typeface="Cambria" panose="02040503050406030204" pitchFamily="18" charset="0"/>
                <a:ea typeface="Ebrima" panose="02000000000000000000" pitchFamily="2" charset="0"/>
                <a:cs typeface="Ebrima" panose="02000000000000000000" pitchFamily="2" charset="0"/>
              </a:rPr>
              <a:t>In 2021, Medalla exported 21% of total exports to US.</a:t>
            </a:r>
          </a:p>
          <a:p>
            <a:r>
              <a:rPr lang="en-US" sz="900" b="1" dirty="0">
                <a:solidFill>
                  <a:srgbClr val="000000"/>
                </a:solidFill>
                <a:latin typeface="Cambria" panose="02040503050406030204" pitchFamily="18" charset="0"/>
                <a:ea typeface="Ebrima" panose="02000000000000000000" pitchFamily="2" charset="0"/>
                <a:cs typeface="Ebrima" panose="02000000000000000000" pitchFamily="2" charset="0"/>
              </a:rPr>
              <a:t>Made from the oldest vines in the first viticultural zone.</a:t>
            </a:r>
          </a:p>
          <a:p>
            <a:r>
              <a:rPr lang="en-US" sz="900" b="1" dirty="0">
                <a:solidFill>
                  <a:srgbClr val="000000"/>
                </a:solidFill>
                <a:latin typeface="Cambria" panose="02040503050406030204" pitchFamily="18" charset="0"/>
                <a:ea typeface="Ebrima" panose="02000000000000000000" pitchFamily="2" charset="0"/>
                <a:cs typeface="Ebrima" panose="02000000000000000000" pitchFamily="2" charset="0"/>
              </a:rPr>
              <a:t>The last 4 vintages got +93 points from more than 6 worldwide competitions. </a:t>
            </a:r>
          </a:p>
          <a:p>
            <a:endParaRPr lang="en-US" sz="900" b="1" dirty="0">
              <a:solidFill>
                <a:srgbClr val="000000"/>
              </a:solidFill>
              <a:latin typeface="Cambria" panose="020405030504060302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900" b="1" dirty="0">
                <a:solidFill>
                  <a:srgbClr val="000000"/>
                </a:solidFill>
                <a:latin typeface="Cambria" panose="02040503050406030204" pitchFamily="18" charset="0"/>
                <a:ea typeface="Ebrima" panose="02000000000000000000" pitchFamily="2" charset="0"/>
                <a:cs typeface="Ebrima" panose="02000000000000000000" pitchFamily="2" charset="0"/>
              </a:rPr>
              <a:t>ACCOLADES:</a:t>
            </a:r>
          </a:p>
          <a:p>
            <a:r>
              <a:rPr lang="en-US" sz="900" b="1" dirty="0">
                <a:solidFill>
                  <a:srgbClr val="000000"/>
                </a:solidFill>
                <a:latin typeface="Cambria" panose="02040503050406030204" pitchFamily="18" charset="0"/>
                <a:ea typeface="Ebrima" panose="02000000000000000000" pitchFamily="2" charset="0"/>
                <a:cs typeface="Ebrima" panose="02000000000000000000" pitchFamily="2" charset="0"/>
              </a:rPr>
              <a:t>91 pts James Suckling v16</a:t>
            </a:r>
          </a:p>
          <a:p>
            <a:r>
              <a:rPr lang="en-US" sz="900" b="1" dirty="0">
                <a:solidFill>
                  <a:srgbClr val="000000"/>
                </a:solidFill>
                <a:latin typeface="Cambria" panose="02040503050406030204" pitchFamily="18" charset="0"/>
                <a:ea typeface="Ebrima" panose="02000000000000000000" pitchFamily="2" charset="0"/>
                <a:cs typeface="Ebrima" panose="02000000000000000000" pitchFamily="2" charset="0"/>
              </a:rPr>
              <a:t>93 pts James Suckling v17</a:t>
            </a:r>
          </a:p>
          <a:p>
            <a:r>
              <a:rPr lang="en-US" sz="900" b="1" dirty="0">
                <a:solidFill>
                  <a:srgbClr val="000000"/>
                </a:solidFill>
                <a:latin typeface="Cambria" panose="02040503050406030204" pitchFamily="18" charset="0"/>
                <a:ea typeface="Ebrima" panose="02000000000000000000" pitchFamily="2" charset="0"/>
                <a:cs typeface="Ebrima" panose="02000000000000000000" pitchFamily="2" charset="0"/>
              </a:rPr>
              <a:t>93 pts James Suckling v18</a:t>
            </a:r>
          </a:p>
          <a:p>
            <a:r>
              <a:rPr lang="en-US" sz="900" b="1" dirty="0">
                <a:solidFill>
                  <a:srgbClr val="000000"/>
                </a:solidFill>
                <a:latin typeface="Cambria"/>
                <a:ea typeface="Ebrima"/>
                <a:cs typeface="Ebrima"/>
              </a:rPr>
              <a:t>92 pts James Suckling v20</a:t>
            </a:r>
            <a:endParaRPr lang="en-US" sz="900" b="1" dirty="0">
              <a:solidFill>
                <a:srgbClr val="000000"/>
              </a:solidFill>
              <a:latin typeface="Cambria" panose="020405030504060302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900" b="1" dirty="0">
                <a:solidFill>
                  <a:srgbClr val="000000"/>
                </a:solidFill>
                <a:latin typeface="Cambria"/>
                <a:ea typeface="Ebrima"/>
                <a:cs typeface="Ebrima"/>
              </a:rPr>
              <a:t>93 pts James Suckling v21</a:t>
            </a:r>
            <a:endParaRPr lang="en-US" sz="900" b="1" dirty="0">
              <a:solidFill>
                <a:srgbClr val="000000"/>
              </a:solidFill>
              <a:latin typeface="Cambria" panose="020405030504060302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900" b="1" dirty="0">
              <a:solidFill>
                <a:srgbClr val="000000"/>
              </a:solidFill>
              <a:latin typeface="Cambria" panose="020405030504060302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900" b="1" dirty="0">
              <a:solidFill>
                <a:srgbClr val="000000"/>
              </a:solidFill>
              <a:latin typeface="Cambria" panose="020405030504060302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s-AR" sz="900" dirty="0">
              <a:solidFill>
                <a:srgbClr val="000000"/>
              </a:solidFill>
              <a:latin typeface="Cambria" panose="020405030504060302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8" name="Imagen 7" descr="Texto, Carta&#10;&#10;Descripción generada automáticamente">
            <a:extLst>
              <a:ext uri="{FF2B5EF4-FFF2-40B4-BE49-F238E27FC236}">
                <a16:creationId xmlns:a16="http://schemas.microsoft.com/office/drawing/2014/main" id="{7D64B882-5DCF-883D-C136-AE699E29F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06" y="8817260"/>
            <a:ext cx="1119827" cy="1001351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59ABAD2F-5C20-27CA-5730-4767828D0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742" y="1209206"/>
            <a:ext cx="2388533" cy="6488242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C2F07C01-9038-1D8F-D84D-900613047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87" y="7520204"/>
            <a:ext cx="6653134" cy="1123986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D6DD0C78-6973-E0C5-AAFE-A115FBDD0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669" y="209791"/>
            <a:ext cx="2742787" cy="86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602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4eaa87d-2276-4740-8fb5-8ae169945a8f" xsi:nil="true"/>
    <lcf76f155ced4ddcb4097134ff3c332f xmlns="c4eaa87d-2276-4740-8fb5-8ae169945a8f">
      <Terms xmlns="http://schemas.microsoft.com/office/infopath/2007/PartnerControls"/>
    </lcf76f155ced4ddcb4097134ff3c332f>
    <TaxCatchAll xmlns="57ec9ca2-d2e2-46c9-ae59-947c0c5fecb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FC9E950B84C148BEEFCEF04131EE09" ma:contentTypeVersion="16" ma:contentTypeDescription="Create a new document." ma:contentTypeScope="" ma:versionID="a64dcd5562f2390bf78ab189665cfdc8">
  <xsd:schema xmlns:xsd="http://www.w3.org/2001/XMLSchema" xmlns:xs="http://www.w3.org/2001/XMLSchema" xmlns:p="http://schemas.microsoft.com/office/2006/metadata/properties" xmlns:ns2="57ec9ca2-d2e2-46c9-ae59-947c0c5fecbc" xmlns:ns3="c4eaa87d-2276-4740-8fb5-8ae169945a8f" targetNamespace="http://schemas.microsoft.com/office/2006/metadata/properties" ma:root="true" ma:fieldsID="5e573e94364482082e0ffb98c3cb90b1" ns2:_="" ns3:_="">
    <xsd:import namespace="57ec9ca2-d2e2-46c9-ae59-947c0c5fecbc"/>
    <xsd:import namespace="c4eaa87d-2276-4740-8fb5-8ae169945a8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c9ca2-d2e2-46c9-ae59-947c0c5fec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4646b0c-9d46-4cef-b047-0769b2302abb}" ma:internalName="TaxCatchAll" ma:showField="CatchAllData" ma:web="57ec9ca2-d2e2-46c9-ae59-947c0c5fec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aa87d-2276-4740-8fb5-8ae169945a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e7faa9f-aab8-47aa-942a-0ce77ce597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807021-A959-4A3D-ADEF-9DC4A9E8B304}">
  <ds:schemaRefs>
    <ds:schemaRef ds:uri="http://schemas.microsoft.com/office/2006/metadata/properties"/>
    <ds:schemaRef ds:uri="http://schemas.microsoft.com/office/infopath/2007/PartnerControls"/>
    <ds:schemaRef ds:uri="24b6e042-e056-4706-8f82-121923da6d52"/>
    <ds:schemaRef ds:uri="c4eaa87d-2276-4740-8fb5-8ae169945a8f"/>
    <ds:schemaRef ds:uri="57ec9ca2-d2e2-46c9-ae59-947c0c5fecbc"/>
  </ds:schemaRefs>
</ds:datastoreItem>
</file>

<file path=customXml/itemProps2.xml><?xml version="1.0" encoding="utf-8"?>
<ds:datastoreItem xmlns:ds="http://schemas.openxmlformats.org/officeDocument/2006/customXml" ds:itemID="{51BA62DF-98F3-40FB-B6BA-CC9F06B681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C968CF-EC2A-40F0-B48F-B0E16AFDC2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ec9ca2-d2e2-46c9-ae59-947c0c5fecbc"/>
    <ds:schemaRef ds:uri="c4eaa87d-2276-4740-8fb5-8ae169945a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1546</TotalTime>
  <Words>228</Words>
  <Application>Microsoft Office PowerPoint</Application>
  <PresentationFormat>A4 Paper (210x297 mm)</PresentationFormat>
  <Paragraphs>37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Cindy Russo</dc:creator>
  <cp:lastModifiedBy>Emily Glusic</cp:lastModifiedBy>
  <cp:revision>58</cp:revision>
  <dcterms:created xsi:type="dcterms:W3CDTF">2017-07-20T19:40:50Z</dcterms:created>
  <dcterms:modified xsi:type="dcterms:W3CDTF">2024-02-14T19:46:48Z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0x01010004FC9E950B84C148BEEFCEF04131EE09</vt:lpwstr>
  </property>
  <property fmtid="{D5CDD505-2E9C-101B-9397-08002B2CF9AE}" pid="3" name="Order">
    <vt:r8>740200</vt:r8>
  </property>
  <property fmtid="{D5CDD505-2E9C-101B-9397-08002B2CF9AE}" pid="4" name="_ExtendedDescription">
    <vt:lpwstr/>
  </property>
  <property fmtid="{D5CDD505-2E9C-101B-9397-08002B2CF9AE}" pid="5" name="ComplianceAssetId">
    <vt:lpwstr/>
  </property>
  <property fmtid="{D5CDD505-2E9C-101B-9397-08002B2CF9AE}" pid="6" name="MediaServiceImageTags">
    <vt:lpwstr/>
  </property>
</Properties>
</file>