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8DC42-48E0-C1EA-23AC-6EC76BAD41DB}" v="6" dt="2023-05-23T22:37:24.999"/>
    <p1510:client id="{0F49076F-F4CE-4803-9801-54D6282B2CEB}" v="13" dt="2023-05-18T12:16:59.518"/>
    <p1510:client id="{51E47C7C-A72D-4FAD-AE45-D1464C8BC1F0}" v="27" dt="2022-11-15T19:27:16.368"/>
    <p1510:client id="{5D4E2984-50C3-4A1C-81F9-9808BB4E67D3}" v="12" dt="2023-12-28T17:19:51.481"/>
    <p1510:client id="{643BF1EF-CEF2-467E-A69C-D06809A65812}" v="25" dt="2023-07-05T21:49:28.738"/>
    <p1510:client id="{80506BEC-FBB6-48B6-B101-E294D34FDCF0}" v="82" dt="2023-03-21T00:18:2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3" autoAdjust="0"/>
    <p:restoredTop sz="94660"/>
  </p:normalViewPr>
  <p:slideViewPr>
    <p:cSldViewPr snapToGrid="0">
      <p:cViewPr varScale="1">
        <p:scale>
          <a:sx n="57" d="100"/>
          <a:sy n="57" d="100"/>
        </p:scale>
        <p:origin x="2928"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1942EA0-EA87-4034-AB92-ECC60547FCF5}" type="datetimeFigureOut">
              <a:rPr lang="es-AR" smtClean="0"/>
              <a:t>14/2/2024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23454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42EA0-EA87-4034-AB92-ECC60547FCF5}" type="datetimeFigureOut">
              <a:rPr lang="es-AR" smtClean="0"/>
              <a:t>14/2/2024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262273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42EA0-EA87-4034-AB92-ECC60547FCF5}" type="datetimeFigureOut">
              <a:rPr lang="es-AR" smtClean="0"/>
              <a:t>14/2/2024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263043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942EA0-EA87-4034-AB92-ECC60547FCF5}" type="datetimeFigureOut">
              <a:rPr lang="es-AR" smtClean="0"/>
              <a:t>14/2/2024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105045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1942EA0-EA87-4034-AB92-ECC60547FCF5}" type="datetimeFigureOut">
              <a:rPr lang="es-AR" smtClean="0"/>
              <a:t>14/2/2024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45394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942EA0-EA87-4034-AB92-ECC60547FCF5}" type="datetimeFigureOut">
              <a:rPr lang="es-AR" smtClean="0"/>
              <a:t>14/2/2024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38306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942EA0-EA87-4034-AB92-ECC60547FCF5}" type="datetimeFigureOut">
              <a:rPr lang="es-AR" smtClean="0"/>
              <a:t>14/2/2024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376276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942EA0-EA87-4034-AB92-ECC60547FCF5}" type="datetimeFigureOut">
              <a:rPr lang="es-AR" smtClean="0"/>
              <a:t>14/2/2024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317789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42EA0-EA87-4034-AB92-ECC60547FCF5}" type="datetimeFigureOut">
              <a:rPr lang="es-AR" smtClean="0"/>
              <a:t>14/2/2024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306263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C1942EA0-EA87-4034-AB92-ECC60547FCF5}" type="datetimeFigureOut">
              <a:rPr lang="es-AR" smtClean="0"/>
              <a:t>14/2/2024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3735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C1942EA0-EA87-4034-AB92-ECC60547FCF5}" type="datetimeFigureOut">
              <a:rPr lang="es-AR" smtClean="0"/>
              <a:t>14/2/2024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5BA7B7-1491-46D3-96A2-58249755BB5D}" type="slidenum">
              <a:rPr lang="es-AR" smtClean="0"/>
              <a:t>‹#›</a:t>
            </a:fld>
            <a:endParaRPr lang="es-AR"/>
          </a:p>
        </p:txBody>
      </p:sp>
    </p:spTree>
    <p:extLst>
      <p:ext uri="{BB962C8B-B14F-4D97-AF65-F5344CB8AC3E}">
        <p14:creationId xmlns:p14="http://schemas.microsoft.com/office/powerpoint/2010/main" val="14609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942EA0-EA87-4034-AB92-ECC60547FCF5}" type="datetimeFigureOut">
              <a:rPr lang="es-AR" smtClean="0"/>
              <a:t>14/2/2024</a:t>
            </a:fld>
            <a:endParaRPr lang="es-A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15BA7B7-1491-46D3-96A2-58249755BB5D}" type="slidenum">
              <a:rPr lang="es-AR" smtClean="0"/>
              <a:t>‹#›</a:t>
            </a:fld>
            <a:endParaRPr lang="es-AR"/>
          </a:p>
        </p:txBody>
      </p:sp>
    </p:spTree>
    <p:extLst>
      <p:ext uri="{BB962C8B-B14F-4D97-AF65-F5344CB8AC3E}">
        <p14:creationId xmlns:p14="http://schemas.microsoft.com/office/powerpoint/2010/main" val="4001374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30798" y="1085391"/>
            <a:ext cx="4498837" cy="338554"/>
          </a:xfrm>
          <a:prstGeom prst="rect">
            <a:avLst/>
          </a:prstGeom>
          <a:noFill/>
        </p:spPr>
        <p:txBody>
          <a:bodyPr wrap="square" lIns="91440" tIns="45720" rIns="91440" bIns="45720" rtlCol="0" anchor="t">
            <a:spAutoFit/>
          </a:bodyPr>
          <a:lstStyle/>
          <a:p>
            <a:pPr algn="r"/>
            <a:r>
              <a:rPr lang="es-AR" sz="1600" dirty="0">
                <a:solidFill>
                  <a:srgbClr val="000000"/>
                </a:solidFill>
                <a:latin typeface="Cambria"/>
                <a:ea typeface="Ebrima"/>
                <a:cs typeface="Ebrima"/>
              </a:rPr>
              <a:t>TRAPICHE MEDALLA MALBEC</a:t>
            </a:r>
            <a:endParaRPr lang="en-US" dirty="0">
              <a:solidFill>
                <a:srgbClr val="000000"/>
              </a:solidFill>
            </a:endParaRPr>
          </a:p>
        </p:txBody>
      </p:sp>
      <p:sp>
        <p:nvSpPr>
          <p:cNvPr id="7" name="CuadroTexto 6"/>
          <p:cNvSpPr txBox="1"/>
          <p:nvPr/>
        </p:nvSpPr>
        <p:spPr>
          <a:xfrm>
            <a:off x="2104797" y="1456877"/>
            <a:ext cx="4591847" cy="6070893"/>
          </a:xfrm>
          <a:prstGeom prst="rect">
            <a:avLst/>
          </a:prstGeom>
          <a:noFill/>
        </p:spPr>
        <p:txBody>
          <a:bodyPr wrap="square" lIns="91440" tIns="45720" rIns="91440" bIns="45720" rtlCol="0" anchor="t">
            <a:spAutoFit/>
          </a:bodyPr>
          <a:lstStyle/>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VARIETAL: 100% Malbec</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a:ea typeface="Ebrima"/>
                <a:cs typeface="Ebrima"/>
              </a:rPr>
              <a:t>VINEYARDS: Located in Lujan de Cuyo and Maipú, in the province of Mendoza. </a:t>
            </a:r>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WINEMAKING:</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Manual harvesting. Fermentation in small concrete</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vats. Natural malolactic fermentation.</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a:ea typeface="Ebrima"/>
                <a:cs typeface="Ebrima"/>
              </a:rPr>
              <a:t>BARREL AGING: 18 months in first use French oak barrels</a:t>
            </a:r>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endParaRPr lang="en-US" sz="900" b="1" dirty="0">
              <a:solidFill>
                <a:srgbClr val="000000"/>
              </a:solidFill>
              <a:latin typeface="Cambria"/>
              <a:ea typeface="Ebrima"/>
              <a:cs typeface="Ebrima"/>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BOTTLE AGING: 6 months</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AGING POTENTIAL: 10 years</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a:ea typeface="Ebrima"/>
                <a:cs typeface="Ebrima"/>
              </a:rPr>
              <a:t>TASTING NOTES: Intense purple color with violet hints, pronounced aromas of red berries, cherries, and raisins, highlighted by notes of toast, coconut, and vanilla from new French oak barrels. Palate showcases sweet, soft, and intense tannins with creaminess and volume. Ripe fruit notes combine perfectly with spicy, smoky wood for a pleasant and persistent finish.</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TECHNICAL DATA: Alcohol 14.5%</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Acidity: 5.83 g/l</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pH: 3.60</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Sugar: 2.89 g/l.</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FOOD PAIRING: Excellent for grilled meats, pasta, seasoned cuisine and semi- hard cheeses like Gouda, Gruyere and Edam.</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KEY SELLING POINTS: </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Honors the 100th anniversary of the winery's founding.</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More than 35 consecutive harvests.</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In 2021, Medalla exported 21% of total exports to US.</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Made from the oldest vines in the first viticultural zone.</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The last 4 vintages got +92 points from more than 6 worldwide competitions.</a:t>
            </a:r>
          </a:p>
          <a:p>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ACCOLADES:</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92 pts James Suckling v16</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92 pts James Suckling v17</a:t>
            </a:r>
          </a:p>
          <a:p>
            <a:r>
              <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rPr>
              <a:t>92 pts James Suckling v18</a:t>
            </a:r>
          </a:p>
          <a:p>
            <a:r>
              <a:rPr lang="en-US" sz="900" b="1" dirty="0">
                <a:solidFill>
                  <a:srgbClr val="000000"/>
                </a:solidFill>
                <a:latin typeface="Cambria"/>
                <a:ea typeface="Ebrima"/>
                <a:cs typeface="Ebrima"/>
              </a:rPr>
              <a:t>91 pts Best Buy Wine Enthusiast v19</a:t>
            </a:r>
          </a:p>
          <a:p>
            <a:r>
              <a:rPr lang="en-US" sz="900" b="1" dirty="0">
                <a:solidFill>
                  <a:srgbClr val="000000"/>
                </a:solidFill>
                <a:latin typeface="Cambria"/>
                <a:ea typeface="Ebrima"/>
                <a:cs typeface="Ebrima"/>
              </a:rPr>
              <a:t>92 pts James Suckling v20</a:t>
            </a:r>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r>
              <a:rPr lang="en-US" sz="900" b="1" dirty="0">
                <a:solidFill>
                  <a:srgbClr val="000000"/>
                </a:solidFill>
                <a:latin typeface="Cambria"/>
                <a:ea typeface="Ebrima"/>
                <a:cs typeface="Ebrima"/>
              </a:rPr>
              <a:t>93 pts James Suckling v21</a:t>
            </a:r>
            <a:endParaRPr lang="en-US" sz="900" b="1" dirty="0">
              <a:solidFill>
                <a:srgbClr val="000000"/>
              </a:solidFill>
              <a:latin typeface="Cambria" panose="02040503050406030204" pitchFamily="18" charset="0"/>
              <a:ea typeface="Ebrima" panose="02000000000000000000" pitchFamily="2" charset="0"/>
              <a:cs typeface="Ebrima" panose="02000000000000000000" pitchFamily="2" charset="0"/>
            </a:endParaRPr>
          </a:p>
          <a:p>
            <a:endParaRPr lang="en-US" sz="1050" b="1" dirty="0">
              <a:solidFill>
                <a:srgbClr val="000000"/>
              </a:solidFill>
              <a:latin typeface="Cambria" panose="02040503050406030204" pitchFamily="18" charset="0"/>
              <a:ea typeface="Ebrima" panose="02000000000000000000" pitchFamily="2" charset="0"/>
              <a:cs typeface="Ebrima" panose="02000000000000000000" pitchFamily="2" charset="0"/>
            </a:endParaRPr>
          </a:p>
        </p:txBody>
      </p:sp>
      <p:pic>
        <p:nvPicPr>
          <p:cNvPr id="8" name="Imagen 7">
            <a:extLst>
              <a:ext uri="{FF2B5EF4-FFF2-40B4-BE49-F238E27FC236}">
                <a16:creationId xmlns:a16="http://schemas.microsoft.com/office/drawing/2014/main" id="{C2CC81D4-CD3A-ED75-E41B-7431CE69A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657" y="8921021"/>
            <a:ext cx="1005723" cy="899319"/>
          </a:xfrm>
          <a:prstGeom prst="rect">
            <a:avLst/>
          </a:prstGeom>
        </p:spPr>
      </p:pic>
      <p:pic>
        <p:nvPicPr>
          <p:cNvPr id="10" name="Picture 9">
            <a:extLst>
              <a:ext uri="{FF2B5EF4-FFF2-40B4-BE49-F238E27FC236}">
                <a16:creationId xmlns:a16="http://schemas.microsoft.com/office/drawing/2014/main" id="{E9A509CE-CE76-E1AF-C74A-4EB3605446DA}"/>
              </a:ext>
            </a:extLst>
          </p:cNvPr>
          <p:cNvPicPr>
            <a:picLocks noChangeAspect="1"/>
          </p:cNvPicPr>
          <p:nvPr/>
        </p:nvPicPr>
        <p:blipFill>
          <a:blip r:embed="rId3"/>
          <a:stretch>
            <a:fillRect/>
          </a:stretch>
        </p:blipFill>
        <p:spPr>
          <a:xfrm>
            <a:off x="-294975" y="1505663"/>
            <a:ext cx="3087328" cy="6267800"/>
          </a:xfrm>
          <a:prstGeom prst="rect">
            <a:avLst/>
          </a:prstGeom>
        </p:spPr>
      </p:pic>
      <p:pic>
        <p:nvPicPr>
          <p:cNvPr id="3" name="Picture 10" descr="Calendar&#10;&#10;Description automatically generated">
            <a:extLst>
              <a:ext uri="{FF2B5EF4-FFF2-40B4-BE49-F238E27FC236}">
                <a16:creationId xmlns:a16="http://schemas.microsoft.com/office/drawing/2014/main" id="{89172F4E-EDD9-E416-BB57-8818D672A905}"/>
              </a:ext>
            </a:extLst>
          </p:cNvPr>
          <p:cNvPicPr>
            <a:picLocks noChangeAspect="1"/>
          </p:cNvPicPr>
          <p:nvPr/>
        </p:nvPicPr>
        <p:blipFill>
          <a:blip r:embed="rId4"/>
          <a:stretch>
            <a:fillRect/>
          </a:stretch>
        </p:blipFill>
        <p:spPr>
          <a:xfrm>
            <a:off x="71203" y="7531606"/>
            <a:ext cx="6728084" cy="1138656"/>
          </a:xfrm>
          <a:prstGeom prst="rect">
            <a:avLst/>
          </a:prstGeom>
        </p:spPr>
      </p:pic>
      <p:pic>
        <p:nvPicPr>
          <p:cNvPr id="5" name="Picture 8">
            <a:extLst>
              <a:ext uri="{FF2B5EF4-FFF2-40B4-BE49-F238E27FC236}">
                <a16:creationId xmlns:a16="http://schemas.microsoft.com/office/drawing/2014/main" id="{4531813B-3408-D01A-99F8-66D5B3CC0F7C}"/>
              </a:ext>
            </a:extLst>
          </p:cNvPr>
          <p:cNvPicPr>
            <a:picLocks noChangeAspect="1"/>
          </p:cNvPicPr>
          <p:nvPr/>
        </p:nvPicPr>
        <p:blipFill>
          <a:blip r:embed="rId5"/>
          <a:stretch>
            <a:fillRect/>
          </a:stretch>
        </p:blipFill>
        <p:spPr>
          <a:xfrm>
            <a:off x="2177877" y="48718"/>
            <a:ext cx="2742787" cy="869004"/>
          </a:xfrm>
          <a:prstGeom prst="rect">
            <a:avLst/>
          </a:prstGeom>
        </p:spPr>
      </p:pic>
    </p:spTree>
    <p:extLst>
      <p:ext uri="{BB962C8B-B14F-4D97-AF65-F5344CB8AC3E}">
        <p14:creationId xmlns:p14="http://schemas.microsoft.com/office/powerpoint/2010/main" val="14520005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4eaa87d-2276-4740-8fb5-8ae169945a8f" xsi:nil="true"/>
    <lcf76f155ced4ddcb4097134ff3c332f xmlns="c4eaa87d-2276-4740-8fb5-8ae169945a8f">
      <Terms xmlns="http://schemas.microsoft.com/office/infopath/2007/PartnerControls"/>
    </lcf76f155ced4ddcb4097134ff3c332f>
    <TaxCatchAll xmlns="57ec9ca2-d2e2-46c9-ae59-947c0c5fec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FC9E950B84C148BEEFCEF04131EE09" ma:contentTypeVersion="16" ma:contentTypeDescription="Create a new document." ma:contentTypeScope="" ma:versionID="a64dcd5562f2390bf78ab189665cfdc8">
  <xsd:schema xmlns:xsd="http://www.w3.org/2001/XMLSchema" xmlns:xs="http://www.w3.org/2001/XMLSchema" xmlns:p="http://schemas.microsoft.com/office/2006/metadata/properties" xmlns:ns2="57ec9ca2-d2e2-46c9-ae59-947c0c5fecbc" xmlns:ns3="c4eaa87d-2276-4740-8fb5-8ae169945a8f" targetNamespace="http://schemas.microsoft.com/office/2006/metadata/properties" ma:root="true" ma:fieldsID="5e573e94364482082e0ffb98c3cb90b1" ns2:_="" ns3:_="">
    <xsd:import namespace="57ec9ca2-d2e2-46c9-ae59-947c0c5fecbc"/>
    <xsd:import namespace="c4eaa87d-2276-4740-8fb5-8ae169945a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c9ca2-d2e2-46c9-ae59-947c0c5fec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4646b0c-9d46-4cef-b047-0769b2302abb}" ma:internalName="TaxCatchAll" ma:showField="CatchAllData" ma:web="57ec9ca2-d2e2-46c9-ae59-947c0c5fec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eaa87d-2276-4740-8fb5-8ae169945a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e7faa9f-aab8-47aa-942a-0ce77ce59787"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A62DF-98F3-40FB-B6BA-CC9F06B681A8}">
  <ds:schemaRefs>
    <ds:schemaRef ds:uri="http://schemas.microsoft.com/sharepoint/v3/contenttype/forms"/>
  </ds:schemaRefs>
</ds:datastoreItem>
</file>

<file path=customXml/itemProps2.xml><?xml version="1.0" encoding="utf-8"?>
<ds:datastoreItem xmlns:ds="http://schemas.openxmlformats.org/officeDocument/2006/customXml" ds:itemID="{EC807021-A959-4A3D-ADEF-9DC4A9E8B304}">
  <ds:schemaRefs>
    <ds:schemaRef ds:uri="http://schemas.microsoft.com/office/2006/metadata/properties"/>
    <ds:schemaRef ds:uri="http://schemas.microsoft.com/office/infopath/2007/PartnerControls"/>
    <ds:schemaRef ds:uri="24b6e042-e056-4706-8f82-121923da6d52"/>
    <ds:schemaRef ds:uri="c4eaa87d-2276-4740-8fb5-8ae169945a8f"/>
    <ds:schemaRef ds:uri="57ec9ca2-d2e2-46c9-ae59-947c0c5fecbc"/>
  </ds:schemaRefs>
</ds:datastoreItem>
</file>

<file path=customXml/itemProps3.xml><?xml version="1.0" encoding="utf-8"?>
<ds:datastoreItem xmlns:ds="http://schemas.openxmlformats.org/officeDocument/2006/customXml" ds:itemID="{19967D42-B462-4706-B39F-EB13942D3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c9ca2-d2e2-46c9-ae59-947c0c5fecbc"/>
    <ds:schemaRef ds:uri="c4eaa87d-2276-4740-8fb5-8ae169945a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1525</TotalTime>
  <Words>276</Words>
  <Application>Microsoft Office PowerPoint</Application>
  <PresentationFormat>A4 Paper (210x297 mm)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Cindy Russo</dc:creator>
  <cp:lastModifiedBy>Emily Glusic</cp:lastModifiedBy>
  <cp:revision>52</cp:revision>
  <dcterms:created xsi:type="dcterms:W3CDTF">2017-07-20T19:40:50Z</dcterms:created>
  <dcterms:modified xsi:type="dcterms:W3CDTF">2024-02-14T19:46:56Z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0x01010004FC9E950B84C148BEEFCEF04131EE09</vt:lpwstr>
  </property>
  <property fmtid="{D5CDD505-2E9C-101B-9397-08002B2CF9AE}" pid="3" name="Order">
    <vt:r8>740200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