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6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D66DB-84B3-4127-827B-2027E6F90C3F}" v="5" dt="2022-11-15T18:58:33.154"/>
    <p1510:client id="{3B7E0DAC-FB35-4A9D-AD46-1E69769D7472}" v="57" dt="2023-07-05T21:57:05.180"/>
    <p1510:client id="{882DC0BE-8246-6F86-E9F5-79C7F30A84CC}" v="2" dt="2023-02-03T20:57:45.766"/>
    <p1510:client id="{BA804943-8AD9-4416-BBC4-DFEBFCE6288F}" v="61" dt="2023-03-20T23:39:41.362"/>
    <p1510:client id="{DE899658-8E5E-4DBE-9686-670E6CA65B5B}" v="29" dt="2023-12-28T17:15:09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4660"/>
  </p:normalViewPr>
  <p:slideViewPr>
    <p:cSldViewPr snapToGrid="0">
      <p:cViewPr varScale="1">
        <p:scale>
          <a:sx n="62" d="100"/>
          <a:sy n="62" d="100"/>
        </p:scale>
        <p:origin x="25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308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790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255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024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786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411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697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491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613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441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969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698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7CD7243-79F8-E14F-AC4C-75B5CA7ED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1" y="-61073"/>
            <a:ext cx="6935042" cy="9266147"/>
          </a:xfrm>
          <a:prstGeom prst="rect">
            <a:avLst/>
          </a:prstGeom>
        </p:spPr>
      </p:pic>
      <p:pic>
        <p:nvPicPr>
          <p:cNvPr id="3" name="Imagen 2" descr="Una botella con una etiqueta de color blanco&#10;&#10;Descripción generada automáticamente con confianza media">
            <a:extLst>
              <a:ext uri="{FF2B5EF4-FFF2-40B4-BE49-F238E27FC236}">
                <a16:creationId xmlns:a16="http://schemas.microsoft.com/office/drawing/2014/main" id="{3B6836FB-A2F6-4E2A-8A9B-08C8147E4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40" y="-56089"/>
            <a:ext cx="2616189" cy="7071887"/>
          </a:xfrm>
          <a:prstGeom prst="rect">
            <a:avLst/>
          </a:prstGeom>
        </p:spPr>
      </p:pic>
      <p:sp>
        <p:nvSpPr>
          <p:cNvPr id="8" name="CuadroTexto 4">
            <a:extLst>
              <a:ext uri="{FF2B5EF4-FFF2-40B4-BE49-F238E27FC236}">
                <a16:creationId xmlns:a16="http://schemas.microsoft.com/office/drawing/2014/main" id="{9AA78E00-59FD-B24B-A9CF-4F2258AFAC56}"/>
              </a:ext>
            </a:extLst>
          </p:cNvPr>
          <p:cNvSpPr txBox="1"/>
          <p:nvPr/>
        </p:nvSpPr>
        <p:spPr>
          <a:xfrm>
            <a:off x="2334112" y="1121626"/>
            <a:ext cx="4523887" cy="6093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 panose="02000503030000020004" pitchFamily="50" charset="0"/>
              </a:rPr>
              <a:t>VARIETY: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	100% Cabernet Sauvignon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/>
              </a:rPr>
              <a:t>VINEYARDS: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/>
              </a:rPr>
              <a:t>		</a:t>
            </a:r>
            <a:r>
              <a:rPr lang="en-US" sz="1000" dirty="0"/>
              <a:t>Located in the high area of Mendoza’s River, in the 				Province of Mendoza</a:t>
            </a:r>
            <a:r>
              <a:rPr lang="en-US" sz="1000" dirty="0">
                <a:ea typeface="+mn-lt"/>
                <a:cs typeface="+mn-lt"/>
              </a:rPr>
              <a:t> at altitudes of 2500-3600 feet.</a:t>
            </a:r>
            <a:endParaRPr lang="en-US" dirty="0">
              <a:ea typeface="+mn-lt"/>
              <a:cs typeface="+mn-lt"/>
            </a:endParaRP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 panose="02000503030000020004" pitchFamily="50" charset="0"/>
              </a:rPr>
              <a:t>WINEMAKING	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</a:t>
            </a:r>
            <a:r>
              <a:rPr lang="en-US" sz="1000" dirty="0"/>
              <a:t>Manual harvesting and destemming. </a:t>
            </a: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 panose="02000503030000020004" pitchFamily="50" charset="0"/>
              </a:rPr>
              <a:t>PROCESS: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	</a:t>
            </a:r>
            <a:r>
              <a:rPr lang="en-US" sz="1000" dirty="0"/>
              <a:t>Natural malolactic fermentation. 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AGING: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		9 months in contact with oak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AGING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		5 years</a:t>
            </a: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POTENTIAL: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 panose="02000503030000020004" pitchFamily="50" charset="0"/>
              </a:rPr>
              <a:t>MAIN		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Alcohol: 13.5%</a:t>
            </a: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CHARACTERISTICS: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Acidity: 5.67 g/l</a:t>
            </a: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		pH: 3.57</a:t>
            </a: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		Residual Sugar: 3 g/l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 panose="02000503030000020004" pitchFamily="50" charset="0"/>
              </a:rPr>
              <a:t>TASTING NOTES: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	</a:t>
            </a:r>
            <a:r>
              <a:rPr lang="en-US" sz="1000" dirty="0"/>
              <a:t>This dark colored wine displays aromas of plums, berries 			and a touch of licorice. The presence of blackberry and 			chocolate with a toasted touch on the mouth make this 			wine pleasant. Fresh and clean on the palate.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 panose="02000503030000020004" pitchFamily="50" charset="0"/>
              </a:rPr>
              <a:t>FOOD PAIRING:	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Excellent to pair with duck or spicy roasted chicken</a:t>
            </a:r>
            <a:r>
              <a:rPr lang="es-MX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. </a:t>
            </a:r>
            <a:r>
              <a:rPr lang="es-MX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Also</a:t>
            </a:r>
            <a:r>
              <a:rPr lang="es-MX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 			</a:t>
            </a:r>
            <a:r>
              <a:rPr lang="es-MX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good</a:t>
            </a:r>
            <a:r>
              <a:rPr lang="es-MX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 </a:t>
            </a:r>
            <a:r>
              <a:rPr lang="es-MX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with</a:t>
            </a:r>
            <a:r>
              <a:rPr lang="es-MX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 </a:t>
            </a:r>
            <a:r>
              <a:rPr lang="es-MX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strong</a:t>
            </a:r>
            <a:r>
              <a:rPr lang="es-MX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 </a:t>
            </a:r>
            <a:r>
              <a:rPr lang="es-MX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cheeses</a:t>
            </a:r>
            <a:r>
              <a:rPr lang="es-MX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 </a:t>
            </a:r>
            <a:r>
              <a:rPr lang="es-MX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such</a:t>
            </a:r>
            <a:r>
              <a:rPr lang="es-MX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 as cheddar and 				blue </a:t>
            </a:r>
            <a:r>
              <a:rPr lang="es-MX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cheese</a:t>
            </a:r>
            <a:r>
              <a:rPr lang="es-MX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. </a:t>
            </a:r>
          </a:p>
          <a:p>
            <a:endParaRPr lang="es-MX" sz="1000" b="1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KEY SELLING POINTS: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 	Oak Cask Cabernet sells over 93,000 9LE per year 				worldwide (in 38 markets). </a:t>
            </a: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		25.6% of total exports to the US.</a:t>
            </a: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		+90 points from James Suckling across 7 vintages.</a:t>
            </a:r>
          </a:p>
          <a:p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/>
              </a:rPr>
              <a:t>ACCOLADES:	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/>
              </a:rPr>
              <a:t>	92 pts James Suckling v18</a:t>
            </a: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</a:rPr>
              <a:t>			90 pts James Suckling v19</a:t>
            </a: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/>
              </a:rPr>
              <a:t>			90 pts James Suckling v20</a:t>
            </a: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/>
              </a:rPr>
              <a:t>                                                90 pts James Suckling v21</a:t>
            </a: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/>
              </a:rPr>
              <a:t>                                                90 pts James Suckling v22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CD0819-EEFA-0949-9BF6-086461C6B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139" y="8417961"/>
            <a:ext cx="1007402" cy="4220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79EE94-4885-524C-873F-4FD55C7FE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113" y="159423"/>
            <a:ext cx="2189773" cy="716832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A8AC9F67-80AC-277C-E3BF-907ABB6FBA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951" y="8022375"/>
            <a:ext cx="1300017" cy="1162478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F961128A-D4B4-DACA-2284-E97FA4C298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309" y="6811767"/>
            <a:ext cx="6587836" cy="110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809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FC9E950B84C148BEEFCEF04131EE09" ma:contentTypeVersion="16" ma:contentTypeDescription="Create a new document." ma:contentTypeScope="" ma:versionID="a64dcd5562f2390bf78ab189665cfdc8">
  <xsd:schema xmlns:xsd="http://www.w3.org/2001/XMLSchema" xmlns:xs="http://www.w3.org/2001/XMLSchema" xmlns:p="http://schemas.microsoft.com/office/2006/metadata/properties" xmlns:ns2="57ec9ca2-d2e2-46c9-ae59-947c0c5fecbc" xmlns:ns3="c4eaa87d-2276-4740-8fb5-8ae169945a8f" targetNamespace="http://schemas.microsoft.com/office/2006/metadata/properties" ma:root="true" ma:fieldsID="5e573e94364482082e0ffb98c3cb90b1" ns2:_="" ns3:_="">
    <xsd:import namespace="57ec9ca2-d2e2-46c9-ae59-947c0c5fecbc"/>
    <xsd:import namespace="c4eaa87d-2276-4740-8fb5-8ae169945a8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c9ca2-d2e2-46c9-ae59-947c0c5fec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4646b0c-9d46-4cef-b047-0769b2302abb}" ma:internalName="TaxCatchAll" ma:showField="CatchAllData" ma:web="57ec9ca2-d2e2-46c9-ae59-947c0c5fec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aa87d-2276-4740-8fb5-8ae169945a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e7faa9f-aab8-47aa-942a-0ce77ce597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eaa87d-2276-4740-8fb5-8ae169945a8f">
      <Terms xmlns="http://schemas.microsoft.com/office/infopath/2007/PartnerControls"/>
    </lcf76f155ced4ddcb4097134ff3c332f>
    <TaxCatchAll xmlns="57ec9ca2-d2e2-46c9-ae59-947c0c5fecb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0F4CF5-A48F-490E-8568-8D13ADA9B7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ec9ca2-d2e2-46c9-ae59-947c0c5fecbc"/>
    <ds:schemaRef ds:uri="c4eaa87d-2276-4740-8fb5-8ae169945a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E1DDE6-C4C5-487E-8453-9941CC8862DE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adc9f6d1-af22-4b2d-9a8a-91ef8d08718e"/>
    <ds:schemaRef ds:uri="24b6e042-e056-4706-8f82-121923da6d52"/>
    <ds:schemaRef ds:uri="c4eaa87d-2276-4740-8fb5-8ae169945a8f"/>
    <ds:schemaRef ds:uri="57ec9ca2-d2e2-46c9-ae59-947c0c5fecbc"/>
  </ds:schemaRefs>
</ds:datastoreItem>
</file>

<file path=customXml/itemProps3.xml><?xml version="1.0" encoding="utf-8"?>
<ds:datastoreItem xmlns:ds="http://schemas.openxmlformats.org/officeDocument/2006/customXml" ds:itemID="{654DA59C-6C49-41D2-8F85-E34F9B5269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262</Words>
  <Application>Microsoft Office PowerPoint</Application>
  <PresentationFormat>On-screen Show (4:3)</PresentationFormat>
  <Paragraphs>28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Evelyn Janet Nikitiuk</dc:creator>
  <cp:lastModifiedBy>Emily Glusic</cp:lastModifiedBy>
  <cp:revision>62</cp:revision>
  <dcterms:created xsi:type="dcterms:W3CDTF">2017-09-27T14:54:29Z</dcterms:created>
  <dcterms:modified xsi:type="dcterms:W3CDTF">2024-02-14T19:45:06Z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0x01010004FC9E950B84C148BEEFCEF04131EE09</vt:lpwstr>
  </property>
  <property fmtid="{D5CDD505-2E9C-101B-9397-08002B2CF9AE}" pid="3" name="MediaServiceImageTags">
    <vt:lpwstr/>
  </property>
</Properties>
</file>