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92D1B-68E0-4322-9E4B-6EB9025F0547}" v="33" dt="2023-12-28T17:16:24.393"/>
    <p1510:client id="{8A0587D0-07AC-4050-959A-3506A4DF6FB8}" v="16" dt="2022-11-15T19:07:37.717"/>
    <p1510:client id="{A3321A24-031C-4DD8-A257-42BB5B085FF9}" v="70" dt="2023-07-05T21:58:10.812"/>
    <p1510:client id="{DDEF0463-DB4E-4C75-BEF4-929F9A3757A4}" v="6" dt="2023-05-18T12:05:34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02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CD7243-79F8-E14F-AC4C-75B5CA7ED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1" y="-61073"/>
            <a:ext cx="6935042" cy="92661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735B27-B729-4676-BE28-335B84B86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55" y="-4411"/>
            <a:ext cx="3070598" cy="7206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D0819-EEFA-0949-9BF6-086461C6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39" y="8683506"/>
            <a:ext cx="1007402" cy="422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9EE94-4885-524C-873F-4FD55C7FE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113" y="111656"/>
            <a:ext cx="2189773" cy="716832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796650FA-2331-4360-8F1F-D1E4620788D7}"/>
              </a:ext>
            </a:extLst>
          </p:cNvPr>
          <p:cNvSpPr txBox="1"/>
          <p:nvPr/>
        </p:nvSpPr>
        <p:spPr>
          <a:xfrm>
            <a:off x="2476983" y="918223"/>
            <a:ext cx="4236334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VARIETY: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100% Chardonnay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VINEYARDS: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Located in the high area of Mendoza’s River, in the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Province of Mendoza. Vineyards are between 3116-			3937 feet above sea level.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WINEMAKING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</a:t>
            </a:r>
            <a:r>
              <a:rPr lang="en-US" sz="1000" dirty="0"/>
              <a:t> 	Manual harvesting and bunch selection. 50% of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PROCESS: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the wine spends time in stainless steel tanks. 			Remaining 50% undergoes malolactic fermentation.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BARREL			</a:t>
            </a:r>
            <a:r>
              <a:rPr lang="en-US" sz="1000" dirty="0"/>
              <a:t>50% of the wine is aged in French and 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AGING:			</a:t>
            </a:r>
            <a:r>
              <a:rPr lang="en-US" sz="1000" dirty="0"/>
              <a:t> American oak barrels of second and third use.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</a:endParaRPr>
          </a:p>
          <a:p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AGING	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5 years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POTENTIAL: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MAIN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Alcohol: 13.5%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CHARACTERISTICS: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Acidity: 5.17 g/l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pH: 3.62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Residual Sugar: 3.5 g/l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/>
              </a:rPr>
              <a:t>TASTING NOTES: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</a:t>
            </a:r>
            <a:r>
              <a:rPr lang="en-US" sz="1000" dirty="0"/>
              <a:t>A yellow colored wine with some subtle green hues. 			Aromas of tropical fruits are perceived on the nose. 			Elegant flavors, like crème </a:t>
            </a:r>
            <a:r>
              <a:rPr lang="en-US" sz="1000" dirty="0" err="1"/>
              <a:t>brulée</a:t>
            </a:r>
            <a:r>
              <a:rPr lang="en-US" sz="1000" dirty="0"/>
              <a:t>, lemon pie, crisp 			pear and lemon blossom. Very round on the mouth. 			Acidity is perfectly balanced.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FOOD PAIRING: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Excellent paired with white meats, pasta with white 			sauce, asparagus or fresh cheese.</a:t>
            </a:r>
          </a:p>
          <a:p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KEY SELLING POINTS: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Sold in over 85 countries.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Trapiche Oak Cask Malbec is the 1#  SKU of the 			Trapiche portfolio worldwide and exports 25.6% of 			total exports to the US. 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A Legacy of +90 points from James 	Suckling across 			7 vintages.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ACCOLADES: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91 pts James Suckling v21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/>
              </a:rPr>
              <a:t>                                                90 pts James Suckling v22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A0E6212-9AAF-BE4B-DFD0-F774C33B3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22" y="7998106"/>
            <a:ext cx="1328059" cy="1187551"/>
          </a:xfrm>
          <a:prstGeom prst="rect">
            <a:avLst/>
          </a:prstGeom>
          <a:ln>
            <a:noFill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672DF7D-8B8E-20BD-32DC-33D4287EC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1" y="6916421"/>
            <a:ext cx="6621727" cy="9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1DDE6-C4C5-487E-8453-9941CC8862DE}">
  <ds:schemaRefs>
    <ds:schemaRef ds:uri="http://purl.org/dc/elements/1.1/"/>
    <ds:schemaRef ds:uri="http://purl.org/dc/dcmitype/"/>
    <ds:schemaRef ds:uri="http://schemas.microsoft.com/office/2006/metadata/properties"/>
    <ds:schemaRef ds:uri="adc9f6d1-af22-4b2d-9a8a-91ef8d08718e"/>
    <ds:schemaRef ds:uri="24b6e042-e056-4706-8f82-121923da6d5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4eaa87d-2276-4740-8fb5-8ae169945a8f"/>
    <ds:schemaRef ds:uri="57ec9ca2-d2e2-46c9-ae59-947c0c5fecbc"/>
  </ds:schemaRefs>
</ds:datastoreItem>
</file>

<file path=customXml/itemProps2.xml><?xml version="1.0" encoding="utf-8"?>
<ds:datastoreItem xmlns:ds="http://schemas.openxmlformats.org/officeDocument/2006/customXml" ds:itemID="{654DA59C-6C49-41D2-8F85-E34F9B526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3F6E6C-A5D6-4CFD-96CB-04C862FB7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311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61</cp:revision>
  <dcterms:created xsi:type="dcterms:W3CDTF">2017-09-27T14:54:29Z</dcterms:created>
  <dcterms:modified xsi:type="dcterms:W3CDTF">2024-02-14T19:45:24Z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