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DD9FC-7AF3-49B6-804E-FB25DEF81B54}" v="6" dt="2023-05-18T12:00:04.487"/>
    <p1510:client id="{C747A334-B273-4CAA-A012-770A4443A428}" v="9" dt="2022-11-15T19:09:27.349"/>
    <p1510:client id="{D4F1BCBA-5E35-4CCF-B377-C5A8793F1243}" v="68" dt="2023-07-05T21:59:20.970"/>
    <p1510:client id="{DA6FB286-0CA9-4B1C-8F00-89000C11CDCA}" v="56" dt="2023-03-20T23:36:42.143"/>
    <p1510:client id="{FAA7C4BA-7150-4059-BC5A-BE030E12D0FC}" v="6" dt="2023-03-20T23:34:55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0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90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02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8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1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9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9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1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4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6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9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CD7243-79F8-E14F-AC4C-75B5CA7ED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1" y="-61073"/>
            <a:ext cx="6935042" cy="9266147"/>
          </a:xfrm>
          <a:prstGeom prst="rect">
            <a:avLst/>
          </a:prstGeom>
        </p:spPr>
      </p:pic>
      <p:sp>
        <p:nvSpPr>
          <p:cNvPr id="8" name="CuadroTexto 4">
            <a:extLst>
              <a:ext uri="{FF2B5EF4-FFF2-40B4-BE49-F238E27FC236}">
                <a16:creationId xmlns:a16="http://schemas.microsoft.com/office/drawing/2014/main" id="{9AA78E00-59FD-B24B-A9CF-4F2258AFAC56}"/>
              </a:ext>
            </a:extLst>
          </p:cNvPr>
          <p:cNvSpPr txBox="1"/>
          <p:nvPr/>
        </p:nvSpPr>
        <p:spPr>
          <a:xfrm>
            <a:off x="2530668" y="1019891"/>
            <a:ext cx="4223423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VARIETY: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100% Malbec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VINEYARDS: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Located in the high zone of the Mendoza River, in 			Mendoza Province. 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WINEMAKING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</a:t>
            </a:r>
            <a:r>
              <a:rPr lang="en-US" sz="1000" dirty="0"/>
              <a:t>Manual harvesting and destemming.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 PROCESS: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</a:t>
            </a:r>
            <a:r>
              <a:rPr lang="en-US" sz="1000" dirty="0"/>
              <a:t>Natural malolactic fermentation.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AGING:	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</a:t>
            </a:r>
            <a:r>
              <a:rPr lang="en-US" sz="1000" b="0" i="0" dirty="0">
                <a:solidFill>
                  <a:srgbClr val="1E1919"/>
                </a:solidFill>
                <a:effectLst/>
                <a:latin typeface="AtlasGrotesk"/>
              </a:rPr>
              <a:t> 9 months in contact with oak</a:t>
            </a:r>
          </a:p>
          <a:p>
            <a:endParaRPr lang="en-US" sz="1000" dirty="0">
              <a:solidFill>
                <a:srgbClr val="1E1919"/>
              </a:solidFill>
              <a:latin typeface="AtlasGrotesk"/>
            </a:endParaRPr>
          </a:p>
          <a:p>
            <a:r>
              <a:rPr lang="en-US" sz="1000" b="1" dirty="0">
                <a:solidFill>
                  <a:srgbClr val="1E1919"/>
                </a:solidFill>
                <a:latin typeface="AtlasGrotesk"/>
              </a:rPr>
              <a:t>AGING			</a:t>
            </a:r>
            <a:r>
              <a:rPr lang="en-US" sz="1000" dirty="0">
                <a:solidFill>
                  <a:srgbClr val="1E1919"/>
                </a:solidFill>
                <a:latin typeface="AtlasGrotesk"/>
              </a:rPr>
              <a:t>5 years</a:t>
            </a:r>
            <a:endParaRPr lang="en-US" sz="1000" b="1" dirty="0">
              <a:solidFill>
                <a:srgbClr val="1E1919"/>
              </a:solidFill>
              <a:latin typeface="AtlasGrotesk"/>
            </a:endParaRPr>
          </a:p>
          <a:p>
            <a:r>
              <a:rPr lang="en-US" sz="1000" b="1" dirty="0">
                <a:solidFill>
                  <a:srgbClr val="1E1919"/>
                </a:solidFill>
                <a:latin typeface="AtlasGrotesk"/>
              </a:rPr>
              <a:t>POTENTIAL: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MAIN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	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Alcohol: 13.5%</a:t>
            </a: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CHARACTERISTICS: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Acidity: 5.4 g/l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pH: 3.7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Residual Sugar: 2.7 g/l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/>
              </a:rPr>
              <a:t>TASTING NOTES: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		</a:t>
            </a:r>
            <a:r>
              <a:rPr lang="en-US" sz="1000" dirty="0"/>
              <a:t>Intense red wine with some violet hues. Fruity 			aromas with notes of plums and cherries. In 	the 			mouth it is round, with a touch of truffles and vanilla.</a:t>
            </a:r>
            <a:endParaRPr lang="en-US" sz="1000" dirty="0">
              <a:cs typeface="Calibri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FOOD PAIRING: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</a:t>
            </a:r>
            <a:r>
              <a:rPr lang="en-US" sz="1000" dirty="0"/>
              <a:t> Excellent for grilled meats, pasta, and semi-hard 			cheeses like Gouda, Gruyere and Edam.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KEY SELLING POINTS: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Trapiche Oak Cask Malbec is the #1	SKU of the 			Trapiche portfolio worldwide with 25.6% of 				total exports to the US. 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Sold in over 85 countries.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Sells over 350,000 9LE per year worldwide				+90 points from James Suckling across 7 vintages.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ACCOLADES: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		92 pts James Suckling v18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91 pts James Suckling v19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			91 pts James Suckling v20 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/>
              <a:ea typeface="+mn-lt"/>
              <a:cs typeface="+mn-lt"/>
            </a:endParaRP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                                              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91 pts James Suckling v21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                                                90 pts James Suckling v22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CD0819-EEFA-0949-9BF6-086461C6B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84" y="8374293"/>
            <a:ext cx="1007402" cy="422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79EE94-4885-524C-873F-4FD55C7FE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55" y="250494"/>
            <a:ext cx="2189773" cy="716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D42EAD-952E-A04B-B884-37E9DEEED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4" y="121625"/>
            <a:ext cx="2988581" cy="6670941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C323BBD-2259-94DC-12D4-EA3D9C3B5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22" y="7917084"/>
            <a:ext cx="1425800" cy="127350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24DE2BF-C100-F93E-5AFA-2425747C0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" y="6835042"/>
            <a:ext cx="6380018" cy="10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80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C9E950B84C148BEEFCEF04131EE09" ma:contentTypeVersion="16" ma:contentTypeDescription="Create a new document." ma:contentTypeScope="" ma:versionID="a64dcd5562f2390bf78ab189665cfdc8">
  <xsd:schema xmlns:xsd="http://www.w3.org/2001/XMLSchema" xmlns:xs="http://www.w3.org/2001/XMLSchema" xmlns:p="http://schemas.microsoft.com/office/2006/metadata/properties" xmlns:ns2="57ec9ca2-d2e2-46c9-ae59-947c0c5fecbc" xmlns:ns3="c4eaa87d-2276-4740-8fb5-8ae169945a8f" targetNamespace="http://schemas.microsoft.com/office/2006/metadata/properties" ma:root="true" ma:fieldsID="5e573e94364482082e0ffb98c3cb90b1" ns2:_="" ns3:_="">
    <xsd:import namespace="57ec9ca2-d2e2-46c9-ae59-947c0c5fecbc"/>
    <xsd:import namespace="c4eaa87d-2276-4740-8fb5-8ae169945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9ca2-d2e2-46c9-ae59-947c0c5fe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46b0c-9d46-4cef-b047-0769b2302abb}" ma:internalName="TaxCatchAll" ma:showField="CatchAllData" ma:web="57ec9ca2-d2e2-46c9-ae59-947c0c5fe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a87d-2276-4740-8fb5-8ae169945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eaa87d-2276-4740-8fb5-8ae169945a8f">
      <Terms xmlns="http://schemas.microsoft.com/office/infopath/2007/PartnerControls"/>
    </lcf76f155ced4ddcb4097134ff3c332f>
    <TaxCatchAll xmlns="57ec9ca2-d2e2-46c9-ae59-947c0c5fecbc" xsi:nil="true"/>
  </documentManagement>
</p:properties>
</file>

<file path=customXml/itemProps1.xml><?xml version="1.0" encoding="utf-8"?>
<ds:datastoreItem xmlns:ds="http://schemas.openxmlformats.org/officeDocument/2006/customXml" ds:itemID="{654DA59C-6C49-41D2-8F85-E34F9B526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24B5D-A2A2-4253-82E1-381810FC2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c9ca2-d2e2-46c9-ae59-947c0c5fecbc"/>
    <ds:schemaRef ds:uri="c4eaa87d-2276-4740-8fb5-8ae169945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E1DDE6-C4C5-487E-8453-9941CC8862DE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adc9f6d1-af22-4b2d-9a8a-91ef8d08718e"/>
    <ds:schemaRef ds:uri="http://purl.org/dc/elements/1.1/"/>
    <ds:schemaRef ds:uri="http://schemas.microsoft.com/office/infopath/2007/PartnerControls"/>
    <ds:schemaRef ds:uri="24b6e042-e056-4706-8f82-121923da6d52"/>
    <ds:schemaRef ds:uri="http://schemas.microsoft.com/office/2006/metadata/properties"/>
    <ds:schemaRef ds:uri="http://purl.org/dc/dcmitype/"/>
    <ds:schemaRef ds:uri="http://purl.org/dc/terms/"/>
    <ds:schemaRef ds:uri="c4eaa87d-2276-4740-8fb5-8ae169945a8f"/>
    <ds:schemaRef ds:uri="57ec9ca2-d2e2-46c9-ae59-947c0c5fec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263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Janet Nikitiuk</dc:creator>
  <cp:lastModifiedBy>Emily Glusic</cp:lastModifiedBy>
  <cp:revision>54</cp:revision>
  <dcterms:created xsi:type="dcterms:W3CDTF">2017-09-27T14:54:29Z</dcterms:created>
  <dcterms:modified xsi:type="dcterms:W3CDTF">2024-02-14T19:46:03Z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0x01010004FC9E950B84C148BEEFCEF04131EE09</vt:lpwstr>
  </property>
  <property fmtid="{D5CDD505-2E9C-101B-9397-08002B2CF9AE}" pid="3" name="MediaServiceImageTags">
    <vt:lpwstr/>
  </property>
</Properties>
</file>