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775C3-5163-4767-83FB-1E4C43680DE8}" v="12" dt="2023-12-28T17:29:56.365"/>
    <p1510:client id="{24E90CB0-DD2D-4C89-9D72-105923644CA7}" v="10" dt="2023-12-28T17:21:05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9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8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1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6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9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botella con una etiqueta de color blanco&#10;&#10;Descripción generada automáticamente">
            <a:extLst>
              <a:ext uri="{FF2B5EF4-FFF2-40B4-BE49-F238E27FC236}">
                <a16:creationId xmlns:a16="http://schemas.microsoft.com/office/drawing/2014/main" id="{BF6658DB-68A4-4732-82ED-F42C74D5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9" r="21072"/>
          <a:stretch/>
        </p:blipFill>
        <p:spPr>
          <a:xfrm>
            <a:off x="67788" y="74638"/>
            <a:ext cx="2032741" cy="6925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C6D965-CD25-1645-BD9D-F0C9186C6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04" y="8391245"/>
            <a:ext cx="1000989" cy="419333"/>
          </a:xfrm>
          <a:prstGeom prst="rect">
            <a:avLst/>
          </a:prstGeom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6A71A9EB-8A39-BD43-BE4B-2F3E8A602D72}"/>
              </a:ext>
            </a:extLst>
          </p:cNvPr>
          <p:cNvSpPr txBox="1"/>
          <p:nvPr/>
        </p:nvSpPr>
        <p:spPr>
          <a:xfrm>
            <a:off x="2475186" y="1374000"/>
            <a:ext cx="4230413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DINPro-Bold" panose="02000503030000020004" pitchFamily="50" charset="0"/>
              </a:rPr>
              <a:t>VARIETY: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100% Cabernet Sauvignon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VINEYARDS: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Los </a:t>
            </a:r>
            <a:r>
              <a:rPr lang="en-US" sz="1000" dirty="0" err="1">
                <a:solidFill>
                  <a:srgbClr val="000000"/>
                </a:solidFill>
                <a:latin typeface="DINPro-Regular"/>
              </a:rPr>
              <a:t>Arboles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, Uco Valley. 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Alluvial soils, sandy texture 			with round stones.</a:t>
            </a:r>
            <a:endParaRPr lang="en-US" dirty="0"/>
          </a:p>
          <a:p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	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 panose="02000503030000020004" pitchFamily="50" charset="0"/>
              </a:rPr>
              <a:t>WINEMAKING</a:t>
            </a:r>
            <a:r>
              <a:rPr lang="en-US" sz="1000" dirty="0">
                <a:solidFill>
                  <a:srgbClr val="000000"/>
                </a:solidFill>
                <a:latin typeface="DINPro-Bold" panose="02000503030000020004" pitchFamily="50" charset="0"/>
              </a:rPr>
              <a:t>	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Manual harvesting and destemming. 5 days of 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 panose="02000503030000020004" pitchFamily="50" charset="0"/>
              </a:rPr>
              <a:t>PROCESS: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maceration. Fermentation with wild yeasts for 20 			days. </a:t>
            </a:r>
            <a:r>
              <a:rPr lang="en-US" sz="1000">
                <a:solidFill>
                  <a:srgbClr val="000000"/>
                </a:solidFill>
                <a:latin typeface="DINPro-Regular" panose="02000503030000020004" pitchFamily="50" charset="0"/>
              </a:rPr>
              <a:t>Malolactic fermentation 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in contact with oak.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OAK AGING:		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Oak barrels and second and third use 				</a:t>
            </a:r>
            <a:r>
              <a:rPr lang="en-US" sz="1000" dirty="0" err="1">
                <a:solidFill>
                  <a:srgbClr val="000000"/>
                </a:solidFill>
                <a:latin typeface="DINPro-Regular"/>
              </a:rPr>
              <a:t>foudres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 for 13 months (80% French, 20% American)</a:t>
            </a:r>
          </a:p>
          <a:p>
            <a:endParaRPr lang="en-US" sz="1000" b="1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AGING POTENTIAL:	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8 years</a:t>
            </a:r>
            <a:endParaRPr lang="en-US" sz="1000" b="1" dirty="0">
              <a:solidFill>
                <a:srgbClr val="000000"/>
              </a:solidFill>
              <a:latin typeface="DINPro-Regular"/>
            </a:endParaRP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 panose="02000503030000020004" pitchFamily="50" charset="0"/>
              </a:rPr>
              <a:t>MAIN 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	Alcohol: 14%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CHARACTERISTCS: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Total acidity: 5.32 g/l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pH: 3.60</a:t>
            </a:r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Sugar: 2.9 g/l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 panose="02000503030000020004" pitchFamily="50" charset="0"/>
              </a:rPr>
              <a:t>TASTING NOTES: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This Cabernet Sauvignon displays aromas of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	cherries and currants, with spice and tobacco 			notes. It is medium bodied with velvety tannins, 			fruity and mocha notes on the finish.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 panose="02000503030000020004" pitchFamily="50" charset="0"/>
              </a:rPr>
              <a:t>FOOD PAIRING:</a:t>
            </a:r>
            <a:r>
              <a:rPr lang="en-US" sz="1000" b="1" dirty="0">
                <a:solidFill>
                  <a:srgbClr val="000000"/>
                </a:solidFill>
                <a:latin typeface="DINPro-Regular" panose="02000503030000020004" pitchFamily="50" charset="0"/>
              </a:rPr>
              <a:t>		A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ccompanies grilled meat, spicy dishes, charcuterie 			and hard cheeses like Parmesan and Pecorino.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 panose="02000503030000020004" pitchFamily="50" charset="0"/>
              </a:rPr>
              <a:t>KEY SELLING POINTS:         </a:t>
            </a:r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The Tesoro concept was validated via US 				market research: 85% ¨liked it¨ or ¨liked it a lot.”			The first brand of Trapiche’s portfolio that was 			created specifically to export globally.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 panose="02000503030000020004" pitchFamily="50" charset="0"/>
              </a:rPr>
              <a:t>			High altitude vineyards (+4100 feet ASL).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ACCOLADES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:                         92 pts James Suckling v22</a:t>
            </a:r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endParaRPr lang="en-US" sz="1000" b="1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9FEA1B3-2B07-5226-05E6-DB1E63B16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28" y="7853562"/>
            <a:ext cx="1360042" cy="1216152"/>
          </a:xfrm>
          <a:prstGeom prst="rect">
            <a:avLst/>
          </a:prstGeom>
        </p:spPr>
      </p:pic>
      <p:pic>
        <p:nvPicPr>
          <p:cNvPr id="8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905E391C-DBB4-E65F-C04C-A98E1A327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3" y="6660770"/>
            <a:ext cx="6645563" cy="112182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CC2CE81-E400-DAC3-E895-D6E1CCC69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719" y="237751"/>
            <a:ext cx="2743200" cy="8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63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Props1.xml><?xml version="1.0" encoding="utf-8"?>
<ds:datastoreItem xmlns:ds="http://schemas.openxmlformats.org/officeDocument/2006/customXml" ds:itemID="{33B87D9E-AB2D-4083-9ED2-A84182E92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71D6B0-76D4-4E75-9BAE-8348573AE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B5BFD-B061-4475-A9B4-303D968AB4BE}">
  <ds:schemaRefs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275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Janet Nikitiuk</dc:creator>
  <cp:lastModifiedBy>Emily Glusic</cp:lastModifiedBy>
  <cp:revision>59</cp:revision>
  <cp:lastPrinted>2021-05-11T22:29:30Z</cp:lastPrinted>
  <dcterms:created xsi:type="dcterms:W3CDTF">2017-09-27T14:54:29Z</dcterms:created>
  <dcterms:modified xsi:type="dcterms:W3CDTF">2024-02-14T19:46:13Z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MediaServiceImageTags">
    <vt:lpwstr/>
  </property>
</Properties>
</file>