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0B67D-A670-45B1-815E-1B18D214736C}" v="94" dt="2023-12-28T17:23:00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0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790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5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024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8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1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9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13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6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A232-C464-414A-BF3C-2DBD02B45865}" type="datetimeFigureOut">
              <a:rPr lang="es-AR" smtClean="0"/>
              <a:t>14/2/2024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AE62-FBF0-44A6-A600-678CB032A24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9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otella de licor&#10;&#10;Descripción generada automáticamente">
            <a:extLst>
              <a:ext uri="{FF2B5EF4-FFF2-40B4-BE49-F238E27FC236}">
                <a16:creationId xmlns:a16="http://schemas.microsoft.com/office/drawing/2014/main" id="{BCE989A7-1EA0-4CCE-B593-081221BD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4" y="-180514"/>
            <a:ext cx="3039791" cy="6925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C6D965-CD25-1645-BD9D-F0C9186C6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04" y="8391245"/>
            <a:ext cx="1000989" cy="419333"/>
          </a:xfrm>
          <a:prstGeom prst="rect">
            <a:avLst/>
          </a:prstGeom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6A71A9EB-8A39-BD43-BE4B-2F3E8A602D72}"/>
              </a:ext>
            </a:extLst>
          </p:cNvPr>
          <p:cNvSpPr txBox="1"/>
          <p:nvPr/>
        </p:nvSpPr>
        <p:spPr>
          <a:xfrm>
            <a:off x="2390984" y="1161151"/>
            <a:ext cx="4268514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VARIETY: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100% Chardonnay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VINEYARDS: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Los </a:t>
            </a:r>
            <a:r>
              <a:rPr lang="en-US" sz="1000" dirty="0" err="1">
                <a:solidFill>
                  <a:srgbClr val="000000"/>
                </a:solidFill>
                <a:latin typeface="DINPro-Regular"/>
              </a:rPr>
              <a:t>Arboles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, Uco Valley. Alluvial soils, sandy texture 			with round stones.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WINEMAKING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	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Manual harvesting and destemming.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PROCESS: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28 days of fermentation including malolactic 			fermentation in contact with oak.</a:t>
            </a:r>
          </a:p>
          <a:p>
            <a:endParaRPr lang="en-US" sz="1000" b="1" dirty="0">
              <a:solidFill>
                <a:srgbClr val="000000"/>
              </a:solidFill>
              <a:latin typeface="DINPro-Bold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OAK AGING: 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Oak barrels and </a:t>
            </a:r>
            <a:r>
              <a:rPr lang="en-US" sz="1000" dirty="0" err="1">
                <a:solidFill>
                  <a:srgbClr val="000000"/>
                </a:solidFill>
                <a:latin typeface="DINPro-Bold"/>
              </a:rPr>
              <a:t>foudres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 for 12 months (95% and 5% American)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AGING POTENTIAL:	</a:t>
            </a:r>
            <a:r>
              <a:rPr lang="en-US" sz="1000" dirty="0">
                <a:solidFill>
                  <a:srgbClr val="000000"/>
                </a:solidFill>
                <a:latin typeface="DINPro-Bold"/>
              </a:rPr>
              <a:t>5 years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MAIN 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	Alcohol: 13.5%</a:t>
            </a: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CHARACTERISTCS: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Total acidity: 5.36 g/l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pH: 3.50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Sugar: 2.8 g/l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TASTING NOTES: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		This Chardonnay displays aromas of red apples, 			mango and lemon zest with creamy layers and 			hints of caramel. It is medium bodied with some 			buttery creaminess on the finish.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Bold"/>
              </a:rPr>
              <a:t>FOOD PAIRING:</a:t>
            </a:r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		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Perfect to accompany seafood, fish, white meat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and pasta. Also, wonderful to match with 				seasonal fruit and white cheeses.</a:t>
            </a:r>
          </a:p>
          <a:p>
            <a:endParaRPr lang="en-US" sz="1000" b="1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KEY SELLING POINTS:         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The Tesoro concept was validated via US 				market research: 85% ¨liked it¨ or ¨liked it a lot.”			The first brand of Trapiche’s portfolio that was 			created specifically to export globally.</a:t>
            </a:r>
          </a:p>
          <a:p>
            <a:r>
              <a:rPr lang="en-US" sz="1000" dirty="0">
                <a:solidFill>
                  <a:srgbClr val="000000"/>
                </a:solidFill>
                <a:latin typeface="DINPro-Regular"/>
              </a:rPr>
              <a:t>			High altitude vineyards (+4100 feet ASL).</a:t>
            </a:r>
          </a:p>
          <a:p>
            <a:endParaRPr lang="en-US" sz="1000" dirty="0">
              <a:solidFill>
                <a:srgbClr val="000000"/>
              </a:solidFill>
              <a:latin typeface="DINPro-Regular" panose="02000503030000020004" pitchFamily="50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DINPro-Regular"/>
              </a:rPr>
              <a:t>ACCOLADES:                        </a:t>
            </a:r>
            <a:r>
              <a:rPr lang="en-US" sz="1000" dirty="0">
                <a:solidFill>
                  <a:srgbClr val="000000"/>
                </a:solidFill>
                <a:latin typeface="DINPro-Regular"/>
              </a:rPr>
              <a:t>91 pts James Suckling v21</a:t>
            </a:r>
          </a:p>
          <a:p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                                               91 pts James Suckling v22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B9204A-EE70-7C05-B6D7-227C02C5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65" y="7867146"/>
            <a:ext cx="1360042" cy="121615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8F4C5B9-AAA5-850F-DD1A-716B49BB5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45" y="6625950"/>
            <a:ext cx="6137563" cy="1029827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8F220C4F-F496-E7DF-C7F7-5EB23BD71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911" y="258713"/>
            <a:ext cx="2743200" cy="8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3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eaa87d-2276-4740-8fb5-8ae169945a8f">
      <Terms xmlns="http://schemas.microsoft.com/office/infopath/2007/PartnerControls"/>
    </lcf76f155ced4ddcb4097134ff3c332f>
    <TaxCatchAll xmlns="57ec9ca2-d2e2-46c9-ae59-947c0c5fec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FC9E950B84C148BEEFCEF04131EE09" ma:contentTypeVersion="16" ma:contentTypeDescription="Create a new document." ma:contentTypeScope="" ma:versionID="a64dcd5562f2390bf78ab189665cfdc8">
  <xsd:schema xmlns:xsd="http://www.w3.org/2001/XMLSchema" xmlns:xs="http://www.w3.org/2001/XMLSchema" xmlns:p="http://schemas.microsoft.com/office/2006/metadata/properties" xmlns:ns2="57ec9ca2-d2e2-46c9-ae59-947c0c5fecbc" xmlns:ns3="c4eaa87d-2276-4740-8fb5-8ae169945a8f" targetNamespace="http://schemas.microsoft.com/office/2006/metadata/properties" ma:root="true" ma:fieldsID="5e573e94364482082e0ffb98c3cb90b1" ns2:_="" ns3:_="">
    <xsd:import namespace="57ec9ca2-d2e2-46c9-ae59-947c0c5fecbc"/>
    <xsd:import namespace="c4eaa87d-2276-4740-8fb5-8ae169945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9ca2-d2e2-46c9-ae59-947c0c5fe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646b0c-9d46-4cef-b047-0769b2302abb}" ma:internalName="TaxCatchAll" ma:showField="CatchAllData" ma:web="57ec9ca2-d2e2-46c9-ae59-947c0c5fec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a87d-2276-4740-8fb5-8ae169945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e7faa9f-aab8-47aa-942a-0ce77ce597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1D6B0-76D4-4E75-9BAE-8348573AE8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0B5BFD-B061-4475-A9B4-303D968AB4BE}">
  <ds:schemaRefs>
    <ds:schemaRef ds:uri="http://schemas.microsoft.com/office/infopath/2007/PartnerControls"/>
    <ds:schemaRef ds:uri="http://purl.org/dc/terms/"/>
    <ds:schemaRef ds:uri="57ec9ca2-d2e2-46c9-ae59-947c0c5fecb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4eaa87d-2276-4740-8fb5-8ae169945a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CF312D-0F27-47EE-9979-B41801379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c9ca2-d2e2-46c9-ae59-947c0c5fecbc"/>
    <ds:schemaRef ds:uri="c4eaa87d-2276-4740-8fb5-8ae169945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273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Evelyn Janet Nikitiuk</dc:creator>
  <cp:lastModifiedBy>Emily Glusic</cp:lastModifiedBy>
  <cp:revision>28</cp:revision>
  <cp:lastPrinted>2021-05-11T22:29:30Z</cp:lastPrinted>
  <dcterms:created xsi:type="dcterms:W3CDTF">2017-09-27T14:54:29Z</dcterms:created>
  <dcterms:modified xsi:type="dcterms:W3CDTF">2024-02-14T19:46:26Z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0x01010004FC9E950B84C148BEEFCEF04131EE09</vt:lpwstr>
  </property>
  <property fmtid="{D5CDD505-2E9C-101B-9397-08002B2CF9AE}" pid="3" name="MediaServiceImageTags">
    <vt:lpwstr/>
  </property>
</Properties>
</file>