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6858000" cy="9144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7F701-728A-44E8-B88C-00D60FF14C7F}" v="69" dt="2023-12-28T17:26:31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9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8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1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6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9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otella de bebida&#10;&#10;Descripción generada automáticamente">
            <a:extLst>
              <a:ext uri="{FF2B5EF4-FFF2-40B4-BE49-F238E27FC236}">
                <a16:creationId xmlns:a16="http://schemas.microsoft.com/office/drawing/2014/main" id="{70E55D77-9300-41AC-9142-A5560D33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936" y="-62549"/>
            <a:ext cx="3604537" cy="6844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C6D965-CD25-1645-BD9D-F0C9186C6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04" y="8391245"/>
            <a:ext cx="1000989" cy="419333"/>
          </a:xfrm>
          <a:prstGeom prst="rect">
            <a:avLst/>
          </a:prstGeom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6A71A9EB-8A39-BD43-BE4B-2F3E8A602D72}"/>
              </a:ext>
            </a:extLst>
          </p:cNvPr>
          <p:cNvSpPr txBox="1"/>
          <p:nvPr/>
        </p:nvSpPr>
        <p:spPr>
          <a:xfrm>
            <a:off x="2457231" y="1377625"/>
            <a:ext cx="427552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VARIETY: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100% Malbec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VINEYARDS: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                          La Consulta </a:t>
            </a:r>
            <a:r>
              <a:rPr lang="en-US" sz="1000" dirty="0" err="1">
                <a:solidFill>
                  <a:srgbClr val="000000"/>
                </a:solidFill>
                <a:latin typeface="DINPro-Regular"/>
              </a:rPr>
              <a:t>andChacayes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, Uco Valley, Mendoza.         			Alluvial soils with round stones.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WINEMAKING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	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Manual harvesting and destemming.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PROCESS: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3 days of maceration. Fermentation with wild 			yeasts for 18 days. Malolactic fermentation.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OAK AGING:		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Oak barrels and second and third use </a:t>
            </a:r>
            <a:r>
              <a:rPr lang="en-US" sz="1000" dirty="0" err="1">
                <a:solidFill>
                  <a:srgbClr val="000000"/>
                </a:solidFill>
                <a:latin typeface="DINPro-Bold"/>
              </a:rPr>
              <a:t>foudres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 			for 13 months (80% French, 20% American).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AGING POTENTIAL:	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8 years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MAIN 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	Alcohol: 14%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CHARACTERISTCS: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Total acidity: 5.36 g/l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pH: 3.50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Sugar: 2.8 g/l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TASTING NOTES: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This Malbec shows aromas of red fruits like plums 			mixed with notes of vanilla and black pepper. It is 			medium bodied with very smooth tannins.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FOOD PAIRING:		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Perfect to accompany grilled meat, stews and</a:t>
            </a:r>
          </a:p>
          <a:p>
            <a:r>
              <a:rPr lang="en-US" sz="1000" dirty="0">
                <a:solidFill>
                  <a:srgbClr val="000000"/>
                </a:solidFill>
                <a:latin typeface="DINPro-Bold"/>
              </a:rPr>
              <a:t>			pasta with mushroom sauce. Also, excellent 				partner of cheeses.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KEY SELLING POINTS:         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The Tesoro concept was validated via US 				market research: 85% ¨liked it¨ or ¨liked it a lot.”			The first brand of Trapiche’s portfolio that was 			created specifically to export globally.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High altitude vineyards (+4100 feet ASL).</a:t>
            </a:r>
          </a:p>
          <a:p>
            <a:endParaRPr lang="en-US" sz="1000" dirty="0">
              <a:solidFill>
                <a:srgbClr val="000000"/>
              </a:solidFill>
              <a:latin typeface="DINPro-Regular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ACCOLADES:                        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 92 pts James Suckling v21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	</a:t>
            </a:r>
            <a:endParaRPr lang="en-US" sz="1000" dirty="0">
              <a:solidFill>
                <a:srgbClr val="000000"/>
              </a:solidFill>
              <a:latin typeface="DINPro-Regular"/>
            </a:endParaRP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E733CF68-935F-C444-54A2-714992A9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05" y="7868312"/>
            <a:ext cx="1360042" cy="1216152"/>
          </a:xfrm>
          <a:prstGeom prst="rect">
            <a:avLst/>
          </a:prstGeom>
        </p:spPr>
      </p:pic>
      <p:pic>
        <p:nvPicPr>
          <p:cNvPr id="2" name="Picture 4" descr="Calendar&#10;&#10;Description automatically generated">
            <a:extLst>
              <a:ext uri="{FF2B5EF4-FFF2-40B4-BE49-F238E27FC236}">
                <a16:creationId xmlns:a16="http://schemas.microsoft.com/office/drawing/2014/main" id="{A1A0F0C1-B086-F1FC-4BE3-DFC6562E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55" y="6625950"/>
            <a:ext cx="6310745" cy="108755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00DCB0-7396-787D-F564-B73510FCB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030" y="258712"/>
            <a:ext cx="2743200" cy="8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63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34126-19FC-48F9-B167-2DDA5936255E}">
  <ds:schemaRefs>
    <ds:schemaRef ds:uri="57ec9ca2-d2e2-46c9-ae59-947c0c5fecbc"/>
    <ds:schemaRef ds:uri="c4eaa87d-2276-4740-8fb5-8ae169945a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0B5BFD-B061-4475-A9B4-303D968AB4BE}">
  <ds:schemaRefs>
    <ds:schemaRef ds:uri="57ec9ca2-d2e2-46c9-ae59-947c0c5fecb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4eaa87d-2276-4740-8fb5-8ae169945a8f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671D6B0-76D4-4E75-9BAE-8348573AE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268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Janet Nikitiuk</dc:creator>
  <cp:lastModifiedBy>Emily Glusic</cp:lastModifiedBy>
  <cp:revision>19</cp:revision>
  <cp:lastPrinted>2023-02-22T00:33:18Z</cp:lastPrinted>
  <dcterms:created xsi:type="dcterms:W3CDTF">2017-09-27T14:54:29Z</dcterms:created>
  <dcterms:modified xsi:type="dcterms:W3CDTF">2024-02-14T19:46:37Z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MediaServiceImageTags">
    <vt:lpwstr/>
  </property>
</Properties>
</file>