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753E"/>
    <a:srgbClr val="E2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8"/>
    <p:restoredTop sz="96327"/>
  </p:normalViewPr>
  <p:slideViewPr>
    <p:cSldViewPr snapToGrid="0" snapToObjects="1">
      <p:cViewPr>
        <p:scale>
          <a:sx n="98" d="100"/>
          <a:sy n="98" d="100"/>
        </p:scale>
        <p:origin x="3048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9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2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1/28/26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9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1/28/26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2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3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CE433B52-9BFB-B945-861D-43E511255E96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/>
          <a:lstStyle/>
          <a:p>
            <a:fld id="{B3F94BF2-ED78-D942-A680-8FD48711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268">
            <a:extLst>
              <a:ext uri="{FF2B5EF4-FFF2-40B4-BE49-F238E27FC236}">
                <a16:creationId xmlns:a16="http://schemas.microsoft.com/office/drawing/2014/main" id="{1531C67D-7AFE-F90A-4751-B75D9CE40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85000"/>
          </a:blip>
          <a:srcRect l="5049" r="5164" b="84138"/>
          <a:stretch/>
        </p:blipFill>
        <p:spPr>
          <a:xfrm>
            <a:off x="374904" y="377437"/>
            <a:ext cx="6995160" cy="18676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97E682-7FFD-196A-C3CF-06A4B5A81738}"/>
              </a:ext>
            </a:extLst>
          </p:cNvPr>
          <p:cNvSpPr/>
          <p:nvPr userDrawn="1"/>
        </p:nvSpPr>
        <p:spPr>
          <a:xfrm>
            <a:off x="374904" y="7882128"/>
            <a:ext cx="6227064" cy="1389888"/>
          </a:xfrm>
          <a:prstGeom prst="rect">
            <a:avLst/>
          </a:prstGeom>
          <a:solidFill>
            <a:srgbClr val="96753E">
              <a:alpha val="3367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223">
            <a:extLst>
              <a:ext uri="{FF2B5EF4-FFF2-40B4-BE49-F238E27FC236}">
                <a16:creationId xmlns:a16="http://schemas.microsoft.com/office/drawing/2014/main" id="{BF4B6833-F598-9989-5865-29AD4F960B3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79088" y="865411"/>
            <a:ext cx="4214223" cy="8509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76FE95-8A4F-6C99-4E2C-27B8B0C908A4}"/>
              </a:ext>
            </a:extLst>
          </p:cNvPr>
          <p:cNvSpPr/>
          <p:nvPr userDrawn="1"/>
        </p:nvSpPr>
        <p:spPr>
          <a:xfrm>
            <a:off x="566928" y="539496"/>
            <a:ext cx="6638544" cy="1554480"/>
          </a:xfrm>
          <a:prstGeom prst="rect">
            <a:avLst/>
          </a:prstGeom>
          <a:noFill/>
          <a:ln w="19050">
            <a:solidFill>
              <a:srgbClr val="967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C21003-B583-D088-74B5-74988EE3CA45}"/>
              </a:ext>
            </a:extLst>
          </p:cNvPr>
          <p:cNvSpPr/>
          <p:nvPr userDrawn="1"/>
        </p:nvSpPr>
        <p:spPr>
          <a:xfrm>
            <a:off x="442455" y="7968199"/>
            <a:ext cx="6159513" cy="12247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D4D15A-0F82-6FE6-DC5D-2AF1E5517048}"/>
              </a:ext>
            </a:extLst>
          </p:cNvPr>
          <p:cNvSpPr txBox="1"/>
          <p:nvPr/>
        </p:nvSpPr>
        <p:spPr>
          <a:xfrm>
            <a:off x="1603112" y="2618328"/>
            <a:ext cx="456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spc="300" dirty="0">
                <a:solidFill>
                  <a:srgbClr val="96753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CHARDONNAY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13B18-B6A8-F042-A598-56593BBD060C}"/>
              </a:ext>
            </a:extLst>
          </p:cNvPr>
          <p:cNvSpPr txBox="1"/>
          <p:nvPr/>
        </p:nvSpPr>
        <p:spPr>
          <a:xfrm>
            <a:off x="2207863" y="3491678"/>
            <a:ext cx="315102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2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VINEYARDS</a:t>
            </a:r>
            <a:b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grapes come from selected parcels of our Finca El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Tomillo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Vineyard, in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Gualtallary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Uco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Valley, Mendoza, at an altitude of 4300 feet. The soil is alluvial, with a coarse texture, and is roughly 10% rocky, lending this Chardonnay freshness and minerality. </a:t>
            </a:r>
          </a:p>
          <a:p>
            <a:pPr fontAlgn="base"/>
            <a:endParaRPr lang="es-AR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12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WINEMAKING</a:t>
            </a:r>
            <a:b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Controlled alcoholic fermentation with indigenous yeast at 59°F in French oak casks and egg-shaped vessels.</a:t>
            </a: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en-US" sz="12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TASTING NOTES</a:t>
            </a:r>
            <a:b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Chardonnay expresses aromas of tropical fruit, combined with notes of citrus and orange blossom and a touch of spice and brioche. It is fresh and mineral, with a great concentration of fruit in the mouth and has a sensational finish.</a:t>
            </a:r>
          </a:p>
          <a:p>
            <a:pPr fontAlgn="base"/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12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FOOD PAIRING</a:t>
            </a:r>
            <a:b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where you will put the food pairing information.</a:t>
            </a:r>
          </a:p>
          <a:p>
            <a:pPr fontAlgn="base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en-US" sz="12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ACCOLADES</a:t>
            </a:r>
          </a:p>
          <a:p>
            <a:pPr fontAlgn="base"/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94pts, James </a:t>
            </a:r>
            <a:r>
              <a:rPr lang="es-A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Suckling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v.2019</a:t>
            </a:r>
          </a:p>
          <a:p>
            <a:pPr fontAlgn="base"/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94pts, James </a:t>
            </a:r>
            <a:r>
              <a:rPr lang="es-A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Suckling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v.2020</a:t>
            </a:r>
          </a:p>
          <a:p>
            <a:pPr fontAlgn="base"/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93pts, Tim </a:t>
            </a:r>
            <a:r>
              <a:rPr lang="es-A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Atkin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v.2021</a:t>
            </a:r>
          </a:p>
          <a:p>
            <a:pPr fontAlgn="base"/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94pts, James </a:t>
            </a:r>
            <a:r>
              <a:rPr lang="es-A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Suckling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v.2022</a:t>
            </a:r>
          </a:p>
          <a:p>
            <a:pPr fontAlgn="base"/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93pts, </a:t>
            </a:r>
            <a:r>
              <a:rPr lang="es-A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Vinous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v.2022</a:t>
            </a:r>
          </a:p>
          <a:p>
            <a:pPr fontAlgn="base"/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94pts, </a:t>
            </a:r>
            <a:r>
              <a:rPr lang="es-AR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Vinous</a:t>
            </a:r>
            <a:r>
              <a:rPr lang="es-A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v.2023</a:t>
            </a:r>
          </a:p>
          <a:p>
            <a:pPr fontAlgn="base"/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endParaRPr lang="en-US" sz="800" b="1" dirty="0">
              <a:solidFill>
                <a:srgbClr val="96753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n 231">
            <a:extLst>
              <a:ext uri="{FF2B5EF4-FFF2-40B4-BE49-F238E27FC236}">
                <a16:creationId xmlns:a16="http://schemas.microsoft.com/office/drawing/2014/main" id="{57BA0D92-850E-AD48-F822-789111E7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40243" y="2901589"/>
            <a:ext cx="2997529" cy="70775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A4EA11-3114-F230-4A39-1DD7AB03BAFB}"/>
              </a:ext>
            </a:extLst>
          </p:cNvPr>
          <p:cNvCxnSpPr>
            <a:cxnSpLocks/>
          </p:cNvCxnSpPr>
          <p:nvPr/>
        </p:nvCxnSpPr>
        <p:spPr>
          <a:xfrm>
            <a:off x="2039562" y="3510165"/>
            <a:ext cx="0" cy="3925492"/>
          </a:xfrm>
          <a:prstGeom prst="line">
            <a:avLst/>
          </a:prstGeom>
          <a:ln>
            <a:solidFill>
              <a:srgbClr val="96753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F4B0AD-53D5-207E-FAF0-20BF7552F2AD}"/>
              </a:ext>
            </a:extLst>
          </p:cNvPr>
          <p:cNvSpPr txBox="1"/>
          <p:nvPr/>
        </p:nvSpPr>
        <p:spPr>
          <a:xfrm>
            <a:off x="105804" y="3532743"/>
            <a:ext cx="18159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VARIETAL</a:t>
            </a:r>
            <a:br>
              <a:rPr lang="en-US" sz="8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100% Chardonnay</a:t>
            </a:r>
          </a:p>
          <a:p>
            <a:pPr algn="r" fontAlgn="base"/>
            <a:endParaRPr lang="en-US" sz="800" b="1" dirty="0">
              <a:solidFill>
                <a:srgbClr val="96753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BARREL AGING</a:t>
            </a:r>
            <a:br>
              <a:rPr lang="en-US" sz="8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Aged for 9 months in</a:t>
            </a:r>
            <a:b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French oak casks.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 fontAlgn="base"/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BOTTLE AGING</a:t>
            </a:r>
            <a:br>
              <a:rPr lang="en-US" sz="8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months</a:t>
            </a:r>
          </a:p>
          <a:p>
            <a:pPr algn="r" fontAlgn="base"/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AGING POTENTIAL</a:t>
            </a:r>
            <a:br>
              <a:rPr lang="en-US" sz="8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years</a:t>
            </a:r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fontAlgn="base"/>
            <a:endParaRPr lang="es-AR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Ebrima" panose="02000000000000000000" pitchFamily="2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ACIDITY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 fontAlgn="base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6.5g/l</a:t>
            </a:r>
          </a:p>
          <a:p>
            <a:pPr algn="r" fontAlgn="base"/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r" fontAlgn="base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  <a:p>
            <a:pPr algn="r" fontAlgn="base"/>
            <a: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</a:p>
          <a:p>
            <a:pPr algn="r" fontAlgn="base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14.5%</a:t>
            </a:r>
          </a:p>
          <a:p>
            <a:pPr algn="r" fontAlgn="base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1000" b="1" dirty="0">
                <a:solidFill>
                  <a:srgbClr val="96753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RESIDUAL SUGAR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2.5g/l</a:t>
            </a:r>
          </a:p>
          <a:p>
            <a:pPr algn="r" fontAlgn="base"/>
            <a:endParaRPr lang="en-US" sz="1000" b="1" dirty="0">
              <a:solidFill>
                <a:srgbClr val="967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C4BC13-57C8-7ED7-4D90-B97048054E05}"/>
              </a:ext>
            </a:extLst>
          </p:cNvPr>
          <p:cNvSpPr txBox="1"/>
          <p:nvPr/>
        </p:nvSpPr>
        <p:spPr>
          <a:xfrm>
            <a:off x="296870" y="9371640"/>
            <a:ext cx="31455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spc="300" dirty="0">
                <a:solidFill>
                  <a:srgbClr val="967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TRAPICHE.COM.AR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F64C86-37A6-D384-DC57-2A5D58EACBCC}"/>
              </a:ext>
            </a:extLst>
          </p:cNvPr>
          <p:cNvSpPr txBox="1"/>
          <p:nvPr/>
        </p:nvSpPr>
        <p:spPr>
          <a:xfrm>
            <a:off x="1603112" y="2986697"/>
            <a:ext cx="4566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spc="3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MENDOZA • ARGENTINA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AB1CE84-3434-21E6-EAC3-4E8E3965A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661" y="8319950"/>
            <a:ext cx="1264044" cy="5328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F9A6FCF-CD0B-C075-181F-E35522966B4F}"/>
              </a:ext>
            </a:extLst>
          </p:cNvPr>
          <p:cNvSpPr txBox="1"/>
          <p:nvPr/>
        </p:nvSpPr>
        <p:spPr>
          <a:xfrm>
            <a:off x="566928" y="8124925"/>
            <a:ext cx="29341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967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Crafted as a homage to the winery’s 125</a:t>
            </a:r>
            <a:r>
              <a:rPr lang="en-US" sz="1100" i="1" baseline="30000" dirty="0">
                <a:solidFill>
                  <a:srgbClr val="967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100" i="1" dirty="0">
                <a:solidFill>
                  <a:srgbClr val="967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anniversary, Trapiche Gran </a:t>
            </a:r>
            <a:r>
              <a:rPr lang="en-US" sz="1100" i="1" dirty="0" err="1">
                <a:solidFill>
                  <a:srgbClr val="967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Medalla</a:t>
            </a:r>
            <a:r>
              <a:rPr lang="en-US" sz="1100" i="1" dirty="0">
                <a:solidFill>
                  <a:srgbClr val="967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seeks to honor our way of making history, which is why this exceptional wine has been sourced from the best vineyards in the iconic </a:t>
            </a:r>
            <a:r>
              <a:rPr lang="en-US" sz="1100" i="1" dirty="0" err="1">
                <a:solidFill>
                  <a:srgbClr val="967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Uco</a:t>
            </a:r>
            <a:r>
              <a:rPr lang="en-US" sz="1100" i="1" dirty="0">
                <a:solidFill>
                  <a:srgbClr val="967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Valley.</a:t>
            </a:r>
          </a:p>
        </p:txBody>
      </p:sp>
    </p:spTree>
    <p:extLst>
      <p:ext uri="{BB962C8B-B14F-4D97-AF65-F5344CB8AC3E}">
        <p14:creationId xmlns:p14="http://schemas.microsoft.com/office/powerpoint/2010/main" val="384780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1266</TotalTime>
  <Words>277</Words>
  <Application>Microsoft Macintosh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Finsel</dc:creator>
  <cp:lastModifiedBy>Renate Rutkovskis</cp:lastModifiedBy>
  <cp:revision>3</cp:revision>
  <dcterms:created xsi:type="dcterms:W3CDTF">2022-05-05T21:33:34Z</dcterms:created>
  <dcterms:modified xsi:type="dcterms:W3CDTF">2026-01-29T04:00:01Z</dcterms:modified>
</cp:coreProperties>
</file>