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C6D"/>
    <a:srgbClr val="3B3B3A"/>
    <a:srgbClr val="CECDC9"/>
    <a:srgbClr val="D5CFC5"/>
    <a:srgbClr val="D8D2C8"/>
    <a:srgbClr val="BE122C"/>
    <a:srgbClr val="96753E"/>
    <a:srgbClr val="E2E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8"/>
    <p:restoredTop sz="96327"/>
  </p:normalViewPr>
  <p:slideViewPr>
    <p:cSldViewPr snapToGrid="0" snapToObjects="1">
      <p:cViewPr>
        <p:scale>
          <a:sx n="141" d="100"/>
          <a:sy n="141" d="100"/>
        </p:scale>
        <p:origin x="1992" y="-1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a:prstGeom prst="rect">
            <a:avLst/>
          </a:prstGeo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a:prstGeom prst="rect">
            <a:avLst/>
          </a:prstGeo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21270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4353" y="2677584"/>
            <a:ext cx="6703695"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117772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35596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34353" y="2677584"/>
            <a:ext cx="6703695"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109429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a:prstGeom prst="rect">
            <a:avLst/>
          </a:prstGeo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a:prstGeom prst="rect">
            <a:avLst/>
          </a:prstGeo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214114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90482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a:p>
        </p:txBody>
      </p:sp>
      <p:sp>
        <p:nvSpPr>
          <p:cNvPr id="9" name="Slide Number Placeholder 8"/>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372788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a:p>
        </p:txBody>
      </p:sp>
      <p:sp>
        <p:nvSpPr>
          <p:cNvPr id="5" name="Slide Number Placeholder 4"/>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222239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3" name="Footer Placeholder 2"/>
          <p:cNvSpPr>
            <a:spLocks noGrp="1"/>
          </p:cNvSpPr>
          <p:nvPr>
            <p:ph type="ftr" sz="quarter" idx="11"/>
          </p:nvPr>
        </p:nvSpPr>
        <p:spPr>
          <a:xfrm>
            <a:off x="2574608" y="9322649"/>
            <a:ext cx="2623185" cy="535517"/>
          </a:xfrm>
          <a:prstGeom prst="rect">
            <a:avLst/>
          </a:prstGeom>
        </p:spPr>
        <p:txBody>
          <a:bodyPr/>
          <a:lstStyle/>
          <a:p>
            <a:endParaRPr lang="en-US"/>
          </a:p>
        </p:txBody>
      </p:sp>
      <p:sp>
        <p:nvSpPr>
          <p:cNvPr id="4" name="Slide Number Placeholder 3"/>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8414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a:prstGeom prst="rect">
            <a:avLst/>
          </a:prstGeo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213693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a:prstGeom prst="rect">
            <a:avLst/>
          </a:prstGeo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CE433B52-9BFB-B945-861D-43E511255E96}" type="datetimeFigureOut">
              <a:rPr lang="en-US" smtClean="0"/>
              <a:t>2/3/26</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B3F94BF2-ED78-D942-A680-8FD48711720B}" type="slidenum">
              <a:rPr lang="en-US" smtClean="0"/>
              <a:t>‹#›</a:t>
            </a:fld>
            <a:endParaRPr lang="en-US"/>
          </a:p>
        </p:txBody>
      </p:sp>
    </p:spTree>
    <p:extLst>
      <p:ext uri="{BB962C8B-B14F-4D97-AF65-F5344CB8AC3E}">
        <p14:creationId xmlns:p14="http://schemas.microsoft.com/office/powerpoint/2010/main" val="389445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0F0F64-6CD0-C3AF-AD13-3EA5A81BB5EE}"/>
              </a:ext>
            </a:extLst>
          </p:cNvPr>
          <p:cNvSpPr/>
          <p:nvPr userDrawn="1"/>
        </p:nvSpPr>
        <p:spPr>
          <a:xfrm>
            <a:off x="374904" y="377435"/>
            <a:ext cx="7022592" cy="1871987"/>
          </a:xfrm>
          <a:prstGeom prst="rect">
            <a:avLst/>
          </a:prstGeom>
          <a:solidFill>
            <a:srgbClr val="CECDC9">
              <a:alpha val="4967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97E682-7FFD-196A-C3CF-06A4B5A81738}"/>
              </a:ext>
            </a:extLst>
          </p:cNvPr>
          <p:cNvSpPr/>
          <p:nvPr userDrawn="1"/>
        </p:nvSpPr>
        <p:spPr>
          <a:xfrm>
            <a:off x="374904" y="7882128"/>
            <a:ext cx="6227064" cy="1389888"/>
          </a:xfrm>
          <a:prstGeom prst="rect">
            <a:avLst/>
          </a:prstGeom>
          <a:solidFill>
            <a:srgbClr val="CECD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6FE95-8A4F-6C99-4E2C-27B8B0C908A4}"/>
              </a:ext>
            </a:extLst>
          </p:cNvPr>
          <p:cNvSpPr/>
          <p:nvPr userDrawn="1"/>
        </p:nvSpPr>
        <p:spPr>
          <a:xfrm>
            <a:off x="566928" y="539496"/>
            <a:ext cx="6638544" cy="1554480"/>
          </a:xfrm>
          <a:custGeom>
            <a:avLst/>
            <a:gdLst>
              <a:gd name="csX0" fmla="*/ 0 w 6638544"/>
              <a:gd name="csY0" fmla="*/ 0 h 1554480"/>
              <a:gd name="csX1" fmla="*/ 597469 w 6638544"/>
              <a:gd name="csY1" fmla="*/ 0 h 1554480"/>
              <a:gd name="csX2" fmla="*/ 1062167 w 6638544"/>
              <a:gd name="csY2" fmla="*/ 0 h 1554480"/>
              <a:gd name="csX3" fmla="*/ 1858792 w 6638544"/>
              <a:gd name="csY3" fmla="*/ 0 h 1554480"/>
              <a:gd name="csX4" fmla="*/ 2456261 w 6638544"/>
              <a:gd name="csY4" fmla="*/ 0 h 1554480"/>
              <a:gd name="csX5" fmla="*/ 3053730 w 6638544"/>
              <a:gd name="csY5" fmla="*/ 0 h 1554480"/>
              <a:gd name="csX6" fmla="*/ 3850356 w 6638544"/>
              <a:gd name="csY6" fmla="*/ 0 h 1554480"/>
              <a:gd name="csX7" fmla="*/ 4381439 w 6638544"/>
              <a:gd name="csY7" fmla="*/ 0 h 1554480"/>
              <a:gd name="csX8" fmla="*/ 5178064 w 6638544"/>
              <a:gd name="csY8" fmla="*/ 0 h 1554480"/>
              <a:gd name="csX9" fmla="*/ 5974690 w 6638544"/>
              <a:gd name="csY9" fmla="*/ 0 h 1554480"/>
              <a:gd name="csX10" fmla="*/ 6638544 w 6638544"/>
              <a:gd name="csY10" fmla="*/ 0 h 1554480"/>
              <a:gd name="csX11" fmla="*/ 6638544 w 6638544"/>
              <a:gd name="csY11" fmla="*/ 549250 h 1554480"/>
              <a:gd name="csX12" fmla="*/ 6638544 w 6638544"/>
              <a:gd name="csY12" fmla="*/ 1082954 h 1554480"/>
              <a:gd name="csX13" fmla="*/ 6638544 w 6638544"/>
              <a:gd name="csY13" fmla="*/ 1554480 h 1554480"/>
              <a:gd name="csX14" fmla="*/ 5974690 w 6638544"/>
              <a:gd name="csY14" fmla="*/ 1554480 h 1554480"/>
              <a:gd name="csX15" fmla="*/ 5443606 w 6638544"/>
              <a:gd name="csY15" fmla="*/ 1554480 h 1554480"/>
              <a:gd name="csX16" fmla="*/ 4779752 w 6638544"/>
              <a:gd name="csY16" fmla="*/ 1554480 h 1554480"/>
              <a:gd name="csX17" fmla="*/ 3983126 w 6638544"/>
              <a:gd name="csY17" fmla="*/ 1554480 h 1554480"/>
              <a:gd name="csX18" fmla="*/ 3319272 w 6638544"/>
              <a:gd name="csY18" fmla="*/ 1554480 h 1554480"/>
              <a:gd name="csX19" fmla="*/ 2854574 w 6638544"/>
              <a:gd name="csY19" fmla="*/ 1554480 h 1554480"/>
              <a:gd name="csX20" fmla="*/ 2323490 w 6638544"/>
              <a:gd name="csY20" fmla="*/ 1554480 h 1554480"/>
              <a:gd name="csX21" fmla="*/ 1526865 w 6638544"/>
              <a:gd name="csY21" fmla="*/ 1554480 h 1554480"/>
              <a:gd name="csX22" fmla="*/ 863011 w 6638544"/>
              <a:gd name="csY22" fmla="*/ 1554480 h 1554480"/>
              <a:gd name="csX23" fmla="*/ 0 w 6638544"/>
              <a:gd name="csY23" fmla="*/ 1554480 h 1554480"/>
              <a:gd name="csX24" fmla="*/ 0 w 6638544"/>
              <a:gd name="csY24" fmla="*/ 1036320 h 1554480"/>
              <a:gd name="csX25" fmla="*/ 0 w 6638544"/>
              <a:gd name="csY25" fmla="*/ 564794 h 1554480"/>
              <a:gd name="csX26" fmla="*/ 0 w 6638544"/>
              <a:gd name="csY26" fmla="*/ 0 h 15544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6638544" h="1554480" extrusionOk="0">
                <a:moveTo>
                  <a:pt x="0" y="0"/>
                </a:moveTo>
                <a:cubicBezTo>
                  <a:pt x="166665" y="-15955"/>
                  <a:pt x="450679" y="-18995"/>
                  <a:pt x="597469" y="0"/>
                </a:cubicBezTo>
                <a:cubicBezTo>
                  <a:pt x="744259" y="18995"/>
                  <a:pt x="830577" y="6401"/>
                  <a:pt x="1062167" y="0"/>
                </a:cubicBezTo>
                <a:cubicBezTo>
                  <a:pt x="1293757" y="-6401"/>
                  <a:pt x="1693526" y="23490"/>
                  <a:pt x="1858792" y="0"/>
                </a:cubicBezTo>
                <a:cubicBezTo>
                  <a:pt x="2024059" y="-23490"/>
                  <a:pt x="2293752" y="24991"/>
                  <a:pt x="2456261" y="0"/>
                </a:cubicBezTo>
                <a:cubicBezTo>
                  <a:pt x="2618770" y="-24991"/>
                  <a:pt x="2813309" y="-6124"/>
                  <a:pt x="3053730" y="0"/>
                </a:cubicBezTo>
                <a:cubicBezTo>
                  <a:pt x="3294151" y="6124"/>
                  <a:pt x="3580285" y="-5528"/>
                  <a:pt x="3850356" y="0"/>
                </a:cubicBezTo>
                <a:cubicBezTo>
                  <a:pt x="4120427" y="5528"/>
                  <a:pt x="4241732" y="-23431"/>
                  <a:pt x="4381439" y="0"/>
                </a:cubicBezTo>
                <a:cubicBezTo>
                  <a:pt x="4521146" y="23431"/>
                  <a:pt x="4990699" y="36012"/>
                  <a:pt x="5178064" y="0"/>
                </a:cubicBezTo>
                <a:cubicBezTo>
                  <a:pt x="5365429" y="-36012"/>
                  <a:pt x="5727567" y="-34589"/>
                  <a:pt x="5974690" y="0"/>
                </a:cubicBezTo>
                <a:cubicBezTo>
                  <a:pt x="6221813" y="34589"/>
                  <a:pt x="6382398" y="-32218"/>
                  <a:pt x="6638544" y="0"/>
                </a:cubicBezTo>
                <a:cubicBezTo>
                  <a:pt x="6658408" y="114141"/>
                  <a:pt x="6640201" y="345055"/>
                  <a:pt x="6638544" y="549250"/>
                </a:cubicBezTo>
                <a:cubicBezTo>
                  <a:pt x="6636888" y="753445"/>
                  <a:pt x="6644218" y="862292"/>
                  <a:pt x="6638544" y="1082954"/>
                </a:cubicBezTo>
                <a:cubicBezTo>
                  <a:pt x="6632870" y="1303616"/>
                  <a:pt x="6634007" y="1363530"/>
                  <a:pt x="6638544" y="1554480"/>
                </a:cubicBezTo>
                <a:cubicBezTo>
                  <a:pt x="6501759" y="1542038"/>
                  <a:pt x="6304944" y="1547250"/>
                  <a:pt x="5974690" y="1554480"/>
                </a:cubicBezTo>
                <a:cubicBezTo>
                  <a:pt x="5644436" y="1561710"/>
                  <a:pt x="5689814" y="1557498"/>
                  <a:pt x="5443606" y="1554480"/>
                </a:cubicBezTo>
                <a:cubicBezTo>
                  <a:pt x="5197398" y="1551462"/>
                  <a:pt x="5032911" y="1563444"/>
                  <a:pt x="4779752" y="1554480"/>
                </a:cubicBezTo>
                <a:cubicBezTo>
                  <a:pt x="4526593" y="1545516"/>
                  <a:pt x="4351265" y="1530103"/>
                  <a:pt x="3983126" y="1554480"/>
                </a:cubicBezTo>
                <a:cubicBezTo>
                  <a:pt x="3614987" y="1578857"/>
                  <a:pt x="3532837" y="1580006"/>
                  <a:pt x="3319272" y="1554480"/>
                </a:cubicBezTo>
                <a:cubicBezTo>
                  <a:pt x="3105707" y="1528954"/>
                  <a:pt x="2998726" y="1567716"/>
                  <a:pt x="2854574" y="1554480"/>
                </a:cubicBezTo>
                <a:cubicBezTo>
                  <a:pt x="2710422" y="1541244"/>
                  <a:pt x="2448165" y="1529522"/>
                  <a:pt x="2323490" y="1554480"/>
                </a:cubicBezTo>
                <a:cubicBezTo>
                  <a:pt x="2198815" y="1579438"/>
                  <a:pt x="1861814" y="1534163"/>
                  <a:pt x="1526865" y="1554480"/>
                </a:cubicBezTo>
                <a:cubicBezTo>
                  <a:pt x="1191917" y="1574797"/>
                  <a:pt x="1019876" y="1586229"/>
                  <a:pt x="863011" y="1554480"/>
                </a:cubicBezTo>
                <a:cubicBezTo>
                  <a:pt x="706146" y="1522731"/>
                  <a:pt x="352747" y="1567372"/>
                  <a:pt x="0" y="1554480"/>
                </a:cubicBezTo>
                <a:cubicBezTo>
                  <a:pt x="19406" y="1375332"/>
                  <a:pt x="15399" y="1183773"/>
                  <a:pt x="0" y="1036320"/>
                </a:cubicBezTo>
                <a:cubicBezTo>
                  <a:pt x="-15399" y="888867"/>
                  <a:pt x="-12385" y="663921"/>
                  <a:pt x="0" y="564794"/>
                </a:cubicBezTo>
                <a:cubicBezTo>
                  <a:pt x="12385" y="465667"/>
                  <a:pt x="16983" y="119099"/>
                  <a:pt x="0" y="0"/>
                </a:cubicBezTo>
                <a:close/>
              </a:path>
            </a:pathLst>
          </a:custGeom>
          <a:noFill/>
          <a:ln w="19050">
            <a:solidFill>
              <a:srgbClr val="BF9C6D"/>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C21003-B583-D088-74B5-74988EE3CA45}"/>
              </a:ext>
            </a:extLst>
          </p:cNvPr>
          <p:cNvSpPr/>
          <p:nvPr userDrawn="1"/>
        </p:nvSpPr>
        <p:spPr>
          <a:xfrm>
            <a:off x="442455" y="7968199"/>
            <a:ext cx="6159513" cy="1224790"/>
          </a:xfrm>
          <a:prstGeom prst="rect">
            <a:avLst/>
          </a:prstGeom>
          <a:noFill/>
          <a:ln w="19050">
            <a:solidFill>
              <a:srgbClr val="BF9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n 220">
            <a:extLst>
              <a:ext uri="{FF2B5EF4-FFF2-40B4-BE49-F238E27FC236}">
                <a16:creationId xmlns:a16="http://schemas.microsoft.com/office/drawing/2014/main" id="{184B7810-8624-4BFD-9CF7-DFF4A8ACBA03}"/>
              </a:ext>
            </a:extLst>
          </p:cNvPr>
          <p:cNvPicPr>
            <a:picLocks noChangeAspect="1"/>
          </p:cNvPicPr>
          <p:nvPr userDrawn="1"/>
        </p:nvPicPr>
        <p:blipFill>
          <a:blip r:embed="rId13"/>
          <a:stretch>
            <a:fillRect/>
          </a:stretch>
        </p:blipFill>
        <p:spPr>
          <a:xfrm>
            <a:off x="2627527" y="883113"/>
            <a:ext cx="2517345" cy="860632"/>
          </a:xfrm>
          <a:prstGeom prst="rect">
            <a:avLst/>
          </a:prstGeom>
        </p:spPr>
      </p:pic>
    </p:spTree>
    <p:extLst>
      <p:ext uri="{BB962C8B-B14F-4D97-AF65-F5344CB8AC3E}">
        <p14:creationId xmlns:p14="http://schemas.microsoft.com/office/powerpoint/2010/main" val="1396486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275">
            <a:extLst>
              <a:ext uri="{FF2B5EF4-FFF2-40B4-BE49-F238E27FC236}">
                <a16:creationId xmlns:a16="http://schemas.microsoft.com/office/drawing/2014/main" id="{3A2F3A0B-6AE4-4BFB-10BD-000D39269D8F}"/>
              </a:ext>
            </a:extLst>
          </p:cNvPr>
          <p:cNvGrpSpPr/>
          <p:nvPr/>
        </p:nvGrpSpPr>
        <p:grpSpPr>
          <a:xfrm>
            <a:off x="5175250" y="2598950"/>
            <a:ext cx="2736493" cy="7615544"/>
            <a:chOff x="3581258" y="-599663"/>
            <a:chExt cx="1502322" cy="4180894"/>
          </a:xfrm>
        </p:grpSpPr>
        <p:pic>
          <p:nvPicPr>
            <p:cNvPr id="48" name="Imagen 276">
              <a:extLst>
                <a:ext uri="{FF2B5EF4-FFF2-40B4-BE49-F238E27FC236}">
                  <a16:creationId xmlns:a16="http://schemas.microsoft.com/office/drawing/2014/main" id="{BA1D71CE-68FB-0063-26F0-A76993905A6D}"/>
                </a:ext>
              </a:extLst>
            </p:cNvPr>
            <p:cNvPicPr>
              <a:picLocks noChangeAspect="1"/>
            </p:cNvPicPr>
            <p:nvPr/>
          </p:nvPicPr>
          <p:blipFill>
            <a:blip r:embed="rId2"/>
            <a:srcRect/>
            <a:stretch/>
          </p:blipFill>
          <p:spPr>
            <a:xfrm>
              <a:off x="3581258" y="-599663"/>
              <a:ext cx="1341968" cy="4180894"/>
            </a:xfrm>
            <a:prstGeom prst="rect">
              <a:avLst/>
            </a:prstGeom>
          </p:spPr>
        </p:pic>
        <p:pic>
          <p:nvPicPr>
            <p:cNvPr id="49" name="Imagen 277">
              <a:extLst>
                <a:ext uri="{FF2B5EF4-FFF2-40B4-BE49-F238E27FC236}">
                  <a16:creationId xmlns:a16="http://schemas.microsoft.com/office/drawing/2014/main" id="{30489247-A6DF-620B-DA82-BB5F1BA301F0}"/>
                </a:ext>
              </a:extLst>
            </p:cNvPr>
            <p:cNvPicPr>
              <a:picLocks noChangeAspect="1"/>
            </p:cNvPicPr>
            <p:nvPr/>
          </p:nvPicPr>
          <p:blipFill>
            <a:blip r:embed="rId3"/>
            <a:stretch>
              <a:fillRect/>
            </a:stretch>
          </p:blipFill>
          <p:spPr>
            <a:xfrm>
              <a:off x="3698430" y="2990953"/>
              <a:ext cx="1385150" cy="464879"/>
            </a:xfrm>
            <a:prstGeom prst="rect">
              <a:avLst/>
            </a:prstGeom>
          </p:spPr>
        </p:pic>
      </p:grpSp>
      <p:sp>
        <p:nvSpPr>
          <p:cNvPr id="5" name="TextBox 4">
            <a:extLst>
              <a:ext uri="{FF2B5EF4-FFF2-40B4-BE49-F238E27FC236}">
                <a16:creationId xmlns:a16="http://schemas.microsoft.com/office/drawing/2014/main" id="{26D4D15A-0F82-6FE6-DC5D-2AF1E5517048}"/>
              </a:ext>
            </a:extLst>
          </p:cNvPr>
          <p:cNvSpPr txBox="1"/>
          <p:nvPr/>
        </p:nvSpPr>
        <p:spPr>
          <a:xfrm>
            <a:off x="371307" y="2600348"/>
            <a:ext cx="7029785" cy="923330"/>
          </a:xfrm>
          <a:prstGeom prst="rect">
            <a:avLst/>
          </a:prstGeom>
          <a:noFill/>
        </p:spPr>
        <p:txBody>
          <a:bodyPr wrap="square" rtlCol="0">
            <a:spAutoFit/>
          </a:bodyPr>
          <a:lstStyle/>
          <a:p>
            <a:pPr algn="ctr"/>
            <a:r>
              <a:rPr lang="es-AR" b="1" spc="300" dirty="0">
                <a:solidFill>
                  <a:srgbClr val="BF9C6D"/>
                </a:solidFill>
                <a:latin typeface="Verdana" panose="020B0604030504040204" pitchFamily="34" charset="0"/>
                <a:ea typeface="Verdana" panose="020B0604030504040204" pitchFamily="34" charset="0"/>
                <a:cs typeface="Verdana" panose="020B0604030504040204" pitchFamily="34" charset="0"/>
              </a:rPr>
              <a:t>2022 MALBEC &amp;</a:t>
            </a:r>
          </a:p>
          <a:p>
            <a:pPr algn="ctr"/>
            <a:r>
              <a:rPr lang="es-AR" b="1" spc="300" dirty="0">
                <a:solidFill>
                  <a:srgbClr val="BF9C6D"/>
                </a:solidFill>
                <a:latin typeface="Verdana" panose="020B0604030504040204" pitchFamily="34" charset="0"/>
                <a:ea typeface="Verdana" panose="020B0604030504040204" pitchFamily="34" charset="0"/>
                <a:cs typeface="Verdana" panose="020B0604030504040204" pitchFamily="34" charset="0"/>
              </a:rPr>
              <a:t>CABERNET FRANC</a:t>
            </a:r>
          </a:p>
          <a:p>
            <a:pPr algn="ctr"/>
            <a:endParaRPr lang="es-AR" b="1" spc="300" dirty="0">
              <a:solidFill>
                <a:srgbClr val="BE122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5D813B18-B6A8-F042-A598-56593BBD060C}"/>
              </a:ext>
            </a:extLst>
          </p:cNvPr>
          <p:cNvSpPr txBox="1"/>
          <p:nvPr/>
        </p:nvSpPr>
        <p:spPr>
          <a:xfrm>
            <a:off x="2207863" y="3636959"/>
            <a:ext cx="2867057" cy="3662541"/>
          </a:xfrm>
          <a:prstGeom prst="rect">
            <a:avLst/>
          </a:prstGeom>
          <a:noFill/>
        </p:spPr>
        <p:txBody>
          <a:bodyPr wrap="square" rtlCol="0">
            <a:spAutoFit/>
          </a:bodyPr>
          <a:lstStyle/>
          <a:p>
            <a:pPr fontAlgn="base"/>
            <a:r>
              <a:rPr lang="en-US" sz="12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VINEYARDS</a:t>
            </a:r>
            <a:br>
              <a:rPr lang="en-US" sz="10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Malbec from our vineyards situated in </a:t>
            </a:r>
            <a:r>
              <a:rPr lang="en-US" sz="8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Gualtallary</a:t>
            </a: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8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Uco</a:t>
            </a: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Valley, Mendoza at 4265 feet above sea level &amp; Cabernet Franc from Altamira 3445 feet above sea level. </a:t>
            </a:r>
          </a:p>
          <a:p>
            <a:pP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fontAlgn="base"/>
            <a:r>
              <a:rPr lang="en-US" sz="12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WINEMAKING</a:t>
            </a:r>
            <a:br>
              <a:rPr lang="en-US" sz="10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Manual harvesting. Fermentation and maceration in small concrete vats at a minimum of 25 days at 77 °F - 81 °F. Natural malolactic fermentation. Aged and blended for a total of 18 months in new French oak barrels. Bottle aged for 24 months.</a:t>
            </a:r>
          </a:p>
          <a:p>
            <a:pP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fontAlgn="base"/>
            <a:r>
              <a:rPr lang="en-US" sz="12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TASTING NOTES</a:t>
            </a:r>
            <a:br>
              <a:rPr lang="en-US" sz="10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Wonderfully complex aromas of tobacco flowers, violets, blueberries and black olives. Full-bodied, dense and very polished with fine, chewy tannins and a flavorful finish. The tannins are right and solid. </a:t>
            </a:r>
          </a:p>
          <a:p>
            <a:pP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fontAlgn="base"/>
            <a:r>
              <a:rPr lang="en-US" sz="12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FOOD PAIRING</a:t>
            </a:r>
            <a:br>
              <a:rPr lang="en-US" sz="10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Ideal to serve with grilled lamb, game and stews. Excellent combination with mushroom dishes and hard cheeses.</a:t>
            </a:r>
          </a:p>
          <a:p>
            <a:pP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6" name="Straight Connector 15">
            <a:extLst>
              <a:ext uri="{FF2B5EF4-FFF2-40B4-BE49-F238E27FC236}">
                <a16:creationId xmlns:a16="http://schemas.microsoft.com/office/drawing/2014/main" id="{46A4EA11-3114-F230-4A39-1DD7AB03BAFB}"/>
              </a:ext>
            </a:extLst>
          </p:cNvPr>
          <p:cNvCxnSpPr>
            <a:cxnSpLocks/>
          </p:cNvCxnSpPr>
          <p:nvPr/>
        </p:nvCxnSpPr>
        <p:spPr>
          <a:xfrm>
            <a:off x="2039562" y="3678024"/>
            <a:ext cx="0" cy="3756537"/>
          </a:xfrm>
          <a:prstGeom prst="line">
            <a:avLst/>
          </a:prstGeom>
          <a:ln>
            <a:solidFill>
              <a:srgbClr val="BF9C6D"/>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D7C4BC13-57C8-7ED7-4D90-B97048054E05}"/>
              </a:ext>
            </a:extLst>
          </p:cNvPr>
          <p:cNvSpPr txBox="1"/>
          <p:nvPr/>
        </p:nvSpPr>
        <p:spPr>
          <a:xfrm>
            <a:off x="296870" y="9371640"/>
            <a:ext cx="3145536" cy="253916"/>
          </a:xfrm>
          <a:prstGeom prst="rect">
            <a:avLst/>
          </a:prstGeom>
          <a:noFill/>
        </p:spPr>
        <p:txBody>
          <a:bodyPr wrap="square" rtlCol="0">
            <a:spAutoFit/>
          </a:bodyPr>
          <a:lstStyle/>
          <a:p>
            <a:r>
              <a:rPr lang="en-US" sz="1050" spc="300" dirty="0">
                <a:latin typeface="Times New Roman" panose="02020603050405020304" pitchFamily="18" charset="0"/>
                <a:cs typeface="Times New Roman" panose="02020603050405020304" pitchFamily="18" charset="0"/>
              </a:rPr>
              <a:t>TRAPICHE.COM.AR</a:t>
            </a:r>
          </a:p>
        </p:txBody>
      </p:sp>
      <p:sp>
        <p:nvSpPr>
          <p:cNvPr id="31" name="TextBox 30">
            <a:extLst>
              <a:ext uri="{FF2B5EF4-FFF2-40B4-BE49-F238E27FC236}">
                <a16:creationId xmlns:a16="http://schemas.microsoft.com/office/drawing/2014/main" id="{BF9A6FCF-CD0B-C075-181F-E35522966B4F}"/>
              </a:ext>
            </a:extLst>
          </p:cNvPr>
          <p:cNvSpPr txBox="1"/>
          <p:nvPr/>
        </p:nvSpPr>
        <p:spPr>
          <a:xfrm>
            <a:off x="505750" y="8009507"/>
            <a:ext cx="3067623" cy="1169551"/>
          </a:xfrm>
          <a:prstGeom prst="rect">
            <a:avLst/>
          </a:prstGeom>
          <a:noFill/>
        </p:spPr>
        <p:txBody>
          <a:bodyPr wrap="square" rtlCol="0">
            <a:spAutoFit/>
          </a:bodyPr>
          <a:lstStyle/>
          <a:p>
            <a:r>
              <a:rPr lang="en-US" sz="1000" i="1" dirty="0">
                <a:solidFill>
                  <a:srgbClr val="3B3B3A"/>
                </a:solidFill>
                <a:latin typeface="Times New Roman" panose="02020603050405020304" pitchFamily="18" charset="0"/>
                <a:cs typeface="Times New Roman" panose="02020603050405020304" pitchFamily="18" charset="0"/>
              </a:rPr>
              <a:t>The name of this wine is intended to honor the indigenous people who once stepped on the soils where Trapiche grows wines today. In their native language, “ISCAY” meant “two”, and hence the name of this wine, a blend of two grape varieties, the specific combination of which has traditionally been adjusted in an attempt to always arrive at the best possible blend.</a:t>
            </a:r>
          </a:p>
        </p:txBody>
      </p:sp>
      <p:pic>
        <p:nvPicPr>
          <p:cNvPr id="43" name="Picture 42">
            <a:extLst>
              <a:ext uri="{FF2B5EF4-FFF2-40B4-BE49-F238E27FC236}">
                <a16:creationId xmlns:a16="http://schemas.microsoft.com/office/drawing/2014/main" id="{B9104860-D680-4C18-5144-94A92EC9895A}"/>
              </a:ext>
            </a:extLst>
          </p:cNvPr>
          <p:cNvPicPr>
            <a:picLocks noChangeAspect="1"/>
          </p:cNvPicPr>
          <p:nvPr/>
        </p:nvPicPr>
        <p:blipFill>
          <a:blip r:embed="rId4"/>
          <a:stretch>
            <a:fillRect/>
          </a:stretch>
        </p:blipFill>
        <p:spPr>
          <a:xfrm>
            <a:off x="3779779" y="8321321"/>
            <a:ext cx="1295141" cy="545924"/>
          </a:xfrm>
          <a:prstGeom prst="rect">
            <a:avLst/>
          </a:prstGeom>
        </p:spPr>
      </p:pic>
      <p:sp>
        <p:nvSpPr>
          <p:cNvPr id="50" name="TextBox 49">
            <a:extLst>
              <a:ext uri="{FF2B5EF4-FFF2-40B4-BE49-F238E27FC236}">
                <a16:creationId xmlns:a16="http://schemas.microsoft.com/office/drawing/2014/main" id="{183359E8-EA04-0E95-6E9C-E8B50A5FF4ED}"/>
              </a:ext>
            </a:extLst>
          </p:cNvPr>
          <p:cNvSpPr txBox="1"/>
          <p:nvPr/>
        </p:nvSpPr>
        <p:spPr>
          <a:xfrm>
            <a:off x="152743" y="3678024"/>
            <a:ext cx="1763033" cy="2554545"/>
          </a:xfrm>
          <a:prstGeom prst="rect">
            <a:avLst/>
          </a:prstGeom>
          <a:noFill/>
        </p:spPr>
        <p:txBody>
          <a:bodyPr wrap="square" rtlCol="0">
            <a:spAutoFit/>
          </a:bodyPr>
          <a:lstStyle/>
          <a:p>
            <a:pPr algn="r" fontAlgn="base"/>
            <a:r>
              <a:rPr lang="en-US" sz="10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VARIETAL</a:t>
            </a:r>
            <a:br>
              <a:rPr lang="en-US" sz="8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70% Malbec,</a:t>
            </a:r>
            <a:b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30% Cabernet Franc </a:t>
            </a:r>
          </a:p>
          <a:p>
            <a:pPr algn="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r" fontAlgn="base"/>
            <a:r>
              <a:rPr lang="en-US" sz="10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BARREL AGING</a:t>
            </a:r>
            <a:br>
              <a:rPr lang="en-US" sz="8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Aged for 18 months in new French oak barrels. </a:t>
            </a:r>
            <a:endParaRPr lang="en-US" sz="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r" fontAlgn="base"/>
            <a:endParaRPr lang="es-AR" sz="8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r" fontAlgn="base"/>
            <a:r>
              <a:rPr lang="en-US" sz="10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BOTTLE AGING</a:t>
            </a:r>
            <a:br>
              <a:rPr lang="en-US" sz="8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rPr>
            </a:b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24 months</a:t>
            </a:r>
          </a:p>
          <a:p>
            <a:pPr algn="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r" fontAlgn="base"/>
            <a:r>
              <a:rPr lang="en-US" sz="1000" b="1" dirty="0">
                <a:solidFill>
                  <a:srgbClr val="BF9C6D"/>
                </a:solidFill>
                <a:latin typeface="Times New Roman" panose="02020603050405020304" pitchFamily="18" charset="0"/>
                <a:ea typeface="Calibri" panose="020F0502020204030204" pitchFamily="34" charset="0"/>
                <a:cs typeface="Times New Roman" panose="02020603050405020304" pitchFamily="18" charset="0"/>
              </a:rPr>
              <a:t>ACCOLADES</a:t>
            </a:r>
            <a:endParaRPr lang="en-US" sz="600" b="1" dirty="0">
              <a:solidFill>
                <a:srgbClr val="96753E"/>
              </a:solidFill>
              <a:latin typeface="Times New Roman" panose="02020603050405020304" pitchFamily="18" charset="0"/>
              <a:ea typeface="Calibri" panose="020F0502020204030204" pitchFamily="34" charset="0"/>
              <a:cs typeface="Times New Roman" panose="02020603050405020304" pitchFamily="18" charset="0"/>
            </a:endParaRPr>
          </a:p>
          <a:p>
            <a:pPr algn="r" fontAlgn="base"/>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97pts, </a:t>
            </a:r>
            <a:r>
              <a:rPr lang="en-US" sz="8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James Suckling, v17</a:t>
            </a:r>
          </a:p>
          <a:p>
            <a:pPr algn="r" fontAlgn="base"/>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97pts, </a:t>
            </a:r>
            <a:r>
              <a:rPr lang="en-US" sz="8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James Suckling, v18</a:t>
            </a:r>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r" fontAlgn="base"/>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97pts, </a:t>
            </a:r>
            <a:r>
              <a:rPr lang="en-US" sz="8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James Suckling, v19</a:t>
            </a:r>
          </a:p>
          <a:p>
            <a:pPr algn="r" fontAlgn="base"/>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98pts, </a:t>
            </a:r>
            <a:r>
              <a:rPr lang="en-US" sz="800"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James Suckling, v22</a:t>
            </a:r>
          </a:p>
          <a:p>
            <a:pPr algn="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r" fontAlgn="base"/>
            <a:endPar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black background with a red object in the middle&#10;&#10;AI-generated content may be incorrect.">
            <a:extLst>
              <a:ext uri="{FF2B5EF4-FFF2-40B4-BE49-F238E27FC236}">
                <a16:creationId xmlns:a16="http://schemas.microsoft.com/office/drawing/2014/main" id="{DCE4ADDD-CA45-9AD2-F0F9-52A555FA0F29}"/>
              </a:ext>
            </a:extLst>
          </p:cNvPr>
          <p:cNvPicPr>
            <a:picLocks noChangeAspect="1"/>
          </p:cNvPicPr>
          <p:nvPr/>
        </p:nvPicPr>
        <p:blipFill>
          <a:blip r:embed="rId5"/>
          <a:stretch>
            <a:fillRect/>
          </a:stretch>
        </p:blipFill>
        <p:spPr>
          <a:xfrm>
            <a:off x="814549" y="5690084"/>
            <a:ext cx="1124683" cy="1124683"/>
          </a:xfrm>
          <a:prstGeom prst="rect">
            <a:avLst/>
          </a:prstGeom>
        </p:spPr>
      </p:pic>
    </p:spTree>
    <p:extLst>
      <p:ext uri="{BB962C8B-B14F-4D97-AF65-F5344CB8AC3E}">
        <p14:creationId xmlns:p14="http://schemas.microsoft.com/office/powerpoint/2010/main" val="38478064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5838</TotalTime>
  <Words>282</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Finsel</dc:creator>
  <cp:lastModifiedBy>Renate Rutkovskis</cp:lastModifiedBy>
  <cp:revision>12</cp:revision>
  <dcterms:created xsi:type="dcterms:W3CDTF">2022-05-05T21:33:34Z</dcterms:created>
  <dcterms:modified xsi:type="dcterms:W3CDTF">2026-02-03T23:58:53Z</dcterms:modified>
</cp:coreProperties>
</file>