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FC5"/>
    <a:srgbClr val="D8D2C8"/>
    <a:srgbClr val="BE122C"/>
    <a:srgbClr val="96753E"/>
    <a:srgbClr val="E2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8"/>
    <p:restoredTop sz="96327"/>
  </p:normalViewPr>
  <p:slideViewPr>
    <p:cSldViewPr snapToGrid="0" snapToObjects="1">
      <p:cViewPr>
        <p:scale>
          <a:sx n="50" d="100"/>
          <a:sy n="50" d="100"/>
        </p:scale>
        <p:origin x="4200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Glusic" userId="e6bd862a-5da8-406e-bd59-36aa75c1c34c" providerId="ADAL" clId="{E7113A17-D7BD-4042-89E8-9A323FF76258}"/>
    <pc:docChg chg="modSld">
      <pc:chgData name="Emily Glusic" userId="e6bd862a-5da8-406e-bd59-36aa75c1c34c" providerId="ADAL" clId="{E7113A17-D7BD-4042-89E8-9A323FF76258}" dt="2022-07-06T19:24:23.175" v="8" actId="207"/>
      <pc:docMkLst>
        <pc:docMk/>
      </pc:docMkLst>
      <pc:sldChg chg="modSp mod">
        <pc:chgData name="Emily Glusic" userId="e6bd862a-5da8-406e-bd59-36aa75c1c34c" providerId="ADAL" clId="{E7113A17-D7BD-4042-89E8-9A323FF76258}" dt="2022-07-06T19:24:23.175" v="8" actId="207"/>
        <pc:sldMkLst>
          <pc:docMk/>
          <pc:sldMk cId="3847806479" sldId="256"/>
        </pc:sldMkLst>
        <pc:spChg chg="mod">
          <ac:chgData name="Emily Glusic" userId="e6bd862a-5da8-406e-bd59-36aa75c1c34c" providerId="ADAL" clId="{E7113A17-D7BD-4042-89E8-9A323FF76258}" dt="2022-06-23T22:21:05.618" v="5" actId="20577"/>
          <ac:spMkLst>
            <pc:docMk/>
            <pc:sldMk cId="3847806479" sldId="256"/>
            <ac:spMk id="5" creationId="{26D4D15A-0F82-6FE6-DC5D-2AF1E5517048}"/>
          </ac:spMkLst>
        </pc:spChg>
        <pc:spChg chg="mod">
          <ac:chgData name="Emily Glusic" userId="e6bd862a-5da8-406e-bd59-36aa75c1c34c" providerId="ADAL" clId="{E7113A17-D7BD-4042-89E8-9A323FF76258}" dt="2022-07-06T19:24:23.175" v="8" actId="207"/>
          <ac:spMkLst>
            <pc:docMk/>
            <pc:sldMk cId="3847806479" sldId="256"/>
            <ac:spMk id="7" creationId="{A1F4B0AD-53D5-207E-FAF0-20BF7552F2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2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0F0F64-6CD0-C3AF-AD13-3EA5A81BB5EE}"/>
              </a:ext>
            </a:extLst>
          </p:cNvPr>
          <p:cNvSpPr/>
          <p:nvPr userDrawn="1"/>
        </p:nvSpPr>
        <p:spPr>
          <a:xfrm>
            <a:off x="374904" y="377436"/>
            <a:ext cx="7022592" cy="1871987"/>
          </a:xfrm>
          <a:prstGeom prst="rect">
            <a:avLst/>
          </a:prstGeom>
          <a:solidFill>
            <a:srgbClr val="D5CFC5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7E682-7FFD-196A-C3CF-06A4B5A81738}"/>
              </a:ext>
            </a:extLst>
          </p:cNvPr>
          <p:cNvSpPr/>
          <p:nvPr userDrawn="1"/>
        </p:nvSpPr>
        <p:spPr>
          <a:xfrm>
            <a:off x="374904" y="7882128"/>
            <a:ext cx="6227064" cy="1389888"/>
          </a:xfrm>
          <a:prstGeom prst="rect">
            <a:avLst/>
          </a:prstGeom>
          <a:solidFill>
            <a:srgbClr val="BE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76FE95-8A4F-6C99-4E2C-27B8B0C908A4}"/>
              </a:ext>
            </a:extLst>
          </p:cNvPr>
          <p:cNvSpPr/>
          <p:nvPr userDrawn="1"/>
        </p:nvSpPr>
        <p:spPr>
          <a:xfrm>
            <a:off x="566928" y="539496"/>
            <a:ext cx="6638544" cy="1554480"/>
          </a:xfrm>
          <a:prstGeom prst="rect">
            <a:avLst/>
          </a:prstGeom>
          <a:noFill/>
          <a:ln w="19050">
            <a:solidFill>
              <a:srgbClr val="967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21003-B583-D088-74B5-74988EE3CA45}"/>
              </a:ext>
            </a:extLst>
          </p:cNvPr>
          <p:cNvSpPr/>
          <p:nvPr userDrawn="1"/>
        </p:nvSpPr>
        <p:spPr>
          <a:xfrm>
            <a:off x="442455" y="7968199"/>
            <a:ext cx="6159513" cy="12247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221">
            <a:extLst>
              <a:ext uri="{FF2B5EF4-FFF2-40B4-BE49-F238E27FC236}">
                <a16:creationId xmlns:a16="http://schemas.microsoft.com/office/drawing/2014/main" id="{2605A8A6-1DE9-92DE-7E8D-560A6747F20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2112" y="980107"/>
            <a:ext cx="3140744" cy="6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8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D4D15A-0F82-6FE6-DC5D-2AF1E5517048}"/>
              </a:ext>
            </a:extLst>
          </p:cNvPr>
          <p:cNvSpPr txBox="1"/>
          <p:nvPr/>
        </p:nvSpPr>
        <p:spPr>
          <a:xfrm>
            <a:off x="1473640" y="2618328"/>
            <a:ext cx="482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pc="300">
                <a:solidFill>
                  <a:srgbClr val="BE12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es-AR" b="1" spc="300" dirty="0">
                <a:solidFill>
                  <a:srgbClr val="BE12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MALBEC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13B18-B6A8-F042-A598-56593BBD060C}"/>
              </a:ext>
            </a:extLst>
          </p:cNvPr>
          <p:cNvSpPr txBox="1"/>
          <p:nvPr/>
        </p:nvSpPr>
        <p:spPr>
          <a:xfrm>
            <a:off x="2207863" y="3395447"/>
            <a:ext cx="28670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VINEYARDS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grapes come from 12-year-old vineyards located in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Gualtallary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Tupungato, Mendoza at an altitude of 4300 feet. The soil is sandy with calcareous gravel, which lends the wine a marked minerality.</a:t>
            </a:r>
          </a:p>
          <a:p>
            <a:pPr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12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WINEMAKING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Fermentation with indigenous yeasts in small concrete pools and concrete eggs for a minimum of 25 days at 79°F – 82°F.</a:t>
            </a:r>
          </a:p>
          <a:p>
            <a:pPr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12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TASTING NOTES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deep red color with bright ruby hues, this exemplary wine presents intense aromas of red fruits, with smoked and spicy notes, and a touch of graphite. In the mouth it is fruity and mineral, with a persistent finish.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12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PAIRING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ideal wine to pair with red meats and game, it also lends itself to accompany hard cheeses and cold cuts.</a:t>
            </a:r>
          </a:p>
          <a:p>
            <a:pPr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12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ACCOLADES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v2018</a:t>
            </a:r>
          </a:p>
          <a:p>
            <a:pPr fontAlgn="base"/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v2019</a:t>
            </a:r>
          </a:p>
          <a:p>
            <a:pPr fontAlgn="base"/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v2020</a:t>
            </a:r>
          </a:p>
          <a:p>
            <a:pPr fontAlgn="base"/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v2021</a:t>
            </a:r>
          </a:p>
          <a:p>
            <a:pPr fontAlgn="base"/>
            <a:r>
              <a:rPr lang="es-A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95pts, 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v2022</a:t>
            </a:r>
          </a:p>
          <a:p>
            <a:pPr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A4EA11-3114-F230-4A39-1DD7AB03BAFB}"/>
              </a:ext>
            </a:extLst>
          </p:cNvPr>
          <p:cNvCxnSpPr>
            <a:cxnSpLocks/>
          </p:cNvCxnSpPr>
          <p:nvPr/>
        </p:nvCxnSpPr>
        <p:spPr>
          <a:xfrm>
            <a:off x="2039562" y="3436512"/>
            <a:ext cx="0" cy="4030368"/>
          </a:xfrm>
          <a:prstGeom prst="line">
            <a:avLst/>
          </a:prstGeom>
          <a:ln>
            <a:solidFill>
              <a:srgbClr val="BE12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F4B0AD-53D5-207E-FAF0-20BF7552F2AD}"/>
              </a:ext>
            </a:extLst>
          </p:cNvPr>
          <p:cNvSpPr txBox="1"/>
          <p:nvPr/>
        </p:nvSpPr>
        <p:spPr>
          <a:xfrm>
            <a:off x="505750" y="3417276"/>
            <a:ext cx="14160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VARIETAL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Malbec</a:t>
            </a:r>
          </a:p>
          <a:p>
            <a:pPr algn="r"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AGING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Aged for 18 months in new French oak barrels. 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 AGING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months</a:t>
            </a:r>
          </a:p>
          <a:p>
            <a:pPr algn="r"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AGING POTENTIAL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years</a:t>
            </a:r>
            <a:endParaRPr lang="es-A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ACIDITY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5.7 g/l</a:t>
            </a:r>
          </a:p>
          <a:p>
            <a:pPr algn="r" fontAlgn="base"/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3.7</a:t>
            </a:r>
          </a:p>
          <a:p>
            <a:pPr algn="r"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</a:t>
            </a:r>
          </a:p>
          <a:p>
            <a:pPr algn="r"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BE12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RESIDUAL SUGAR</a:t>
            </a:r>
            <a:endParaRPr lang="en-US" sz="1000" dirty="0">
              <a:solidFill>
                <a:srgbClr val="BE122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 g/l</a:t>
            </a:r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C4BC13-57C8-7ED7-4D90-B97048054E05}"/>
              </a:ext>
            </a:extLst>
          </p:cNvPr>
          <p:cNvSpPr txBox="1"/>
          <p:nvPr/>
        </p:nvSpPr>
        <p:spPr>
          <a:xfrm>
            <a:off x="296870" y="9371640"/>
            <a:ext cx="3145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TRAPICHE.COM.AR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F64C86-37A6-D384-DC57-2A5D58EACBCC}"/>
              </a:ext>
            </a:extLst>
          </p:cNvPr>
          <p:cNvSpPr txBox="1"/>
          <p:nvPr/>
        </p:nvSpPr>
        <p:spPr>
          <a:xfrm>
            <a:off x="1603112" y="2986697"/>
            <a:ext cx="456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spc="3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FINCA COLETTO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9A6FCF-CD0B-C075-181F-E35522966B4F}"/>
              </a:ext>
            </a:extLst>
          </p:cNvPr>
          <p:cNvSpPr txBox="1"/>
          <p:nvPr/>
        </p:nvSpPr>
        <p:spPr>
          <a:xfrm>
            <a:off x="505750" y="8040285"/>
            <a:ext cx="3067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it’s early days, Trapiche has made extensive forays into terroirs that offer extraordinary potential, following a philosophy inspired by the richness in diversity. The Terroir Series embodies diversity in its range of wines from different growers &amp; different soil.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7C344F1-9C37-BB86-C4CB-2E670E37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10" y="8321321"/>
            <a:ext cx="1295145" cy="545925"/>
          </a:xfrm>
          <a:prstGeom prst="rect">
            <a:avLst/>
          </a:prstGeom>
        </p:spPr>
      </p:pic>
      <p:pic>
        <p:nvPicPr>
          <p:cNvPr id="3" name="Picture 2" descr="A picture containing food, beverage, alcohol&#10;&#10;Description automatically generated">
            <a:extLst>
              <a:ext uri="{FF2B5EF4-FFF2-40B4-BE49-F238E27FC236}">
                <a16:creationId xmlns:a16="http://schemas.microsoft.com/office/drawing/2014/main" id="{15B52E0D-6FCE-977E-CBD0-3F137610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0" y="1952081"/>
            <a:ext cx="3712157" cy="83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270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Finsel</dc:creator>
  <cp:lastModifiedBy>Renate Rutkovskis</cp:lastModifiedBy>
  <cp:revision>12</cp:revision>
  <dcterms:created xsi:type="dcterms:W3CDTF">2022-05-05T21:33:34Z</dcterms:created>
  <dcterms:modified xsi:type="dcterms:W3CDTF">2026-02-04T19:53:27Z</dcterms:modified>
</cp:coreProperties>
</file>