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7746"/>
    <a:srgbClr val="C9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2"/>
    <p:restoredTop sz="96327"/>
  </p:normalViewPr>
  <p:slideViewPr>
    <p:cSldViewPr snapToGrid="0">
      <p:cViewPr varScale="1">
        <p:scale>
          <a:sx n="56" d="100"/>
          <a:sy n="56" d="100"/>
        </p:scale>
        <p:origin x="25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4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5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2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6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4593-0BE3-F24D-A463-6A19213274A7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D194-AE22-C74F-91C8-84AFDB68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3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F4FC25F-C98F-D7EB-0FBB-B514A9DA2B02}"/>
              </a:ext>
            </a:extLst>
          </p:cNvPr>
          <p:cNvSpPr/>
          <p:nvPr/>
        </p:nvSpPr>
        <p:spPr>
          <a:xfrm>
            <a:off x="3267635" y="8121111"/>
            <a:ext cx="4504764" cy="1937289"/>
          </a:xfrm>
          <a:prstGeom prst="rect">
            <a:avLst/>
          </a:prstGeom>
          <a:solidFill>
            <a:srgbClr val="C9CCCB">
              <a:alpha val="3005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DDE99-7115-1A25-3F23-65885CDAAB15}"/>
              </a:ext>
            </a:extLst>
          </p:cNvPr>
          <p:cNvSpPr txBox="1"/>
          <p:nvPr/>
        </p:nvSpPr>
        <p:spPr>
          <a:xfrm>
            <a:off x="3566160" y="1876228"/>
            <a:ext cx="3881786" cy="60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knows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b="1" i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s-ES" sz="1200" b="1" i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s-ES" sz="1200" b="1" i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</a:t>
            </a:r>
            <a:br>
              <a:rPr lang="es-ES" sz="1200" b="1" i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1" i="1" dirty="0" err="1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200" b="1" i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ES" sz="1200" b="1" i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lies</a:t>
            </a:r>
            <a:r>
              <a:rPr lang="es-ES" sz="1200" b="1" i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beneath</a:t>
            </a:r>
            <a:r>
              <a:rPr lang="es-ES" sz="1200" b="1" i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b="1" i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i="1" dirty="0" err="1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es-ES" sz="1200" b="1" i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s-ES" sz="1200" i="1" dirty="0">
              <a:solidFill>
                <a:srgbClr val="B97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200" b="1" i="1" dirty="0">
              <a:solidFill>
                <a:srgbClr val="B97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200" b="1" i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Trapiche Perfiles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explores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soils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mendoza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wines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Revealing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2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1200" i="1">
                <a:latin typeface="Arial" panose="020B0604020202020204" pitchFamily="34" charset="0"/>
                <a:cs typeface="Arial" panose="020B0604020202020204" pitchFamily="34" charset="0"/>
              </a:rPr>
              <a:t>endoza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b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Stimulating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senses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1100"/>
              </a:lnSpc>
            </a:pPr>
            <a:endParaRPr lang="es-E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endParaRPr lang="es-ES" sz="1100" b="1" dirty="0">
              <a:latin typeface="Arial" panose="020B0604020202020204" pitchFamily="34" charset="0"/>
              <a:ea typeface="Droid Serif" panose="02020600060500020200" pitchFamily="18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es-ES" sz="1100" b="1" dirty="0">
                <a:solidFill>
                  <a:srgbClr val="B97746"/>
                </a:solidFill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VARIETAL COMPOSITION</a:t>
            </a:r>
          </a:p>
          <a:p>
            <a:pPr>
              <a:lnSpc>
                <a:spcPts val="1100"/>
              </a:lnSpc>
            </a:pPr>
            <a:r>
              <a:rPr lang="es-E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100% Malbec</a:t>
            </a:r>
          </a:p>
          <a:p>
            <a:pPr>
              <a:lnSpc>
                <a:spcPts val="1100"/>
              </a:lnSpc>
            </a:pPr>
            <a:endParaRPr lang="es-ES" sz="1100" dirty="0">
              <a:latin typeface="Arial" panose="020B0604020202020204" pitchFamily="34" charset="0"/>
              <a:ea typeface="Droid Serif" panose="02020600060500020200" pitchFamily="18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es-ES" sz="1100" b="1" dirty="0">
                <a:solidFill>
                  <a:srgbClr val="B97746"/>
                </a:solidFill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VINEYARDS</a:t>
            </a:r>
          </a:p>
          <a:p>
            <a:pPr>
              <a:lnSpc>
                <a:spcPts val="1100"/>
              </a:lnSpc>
            </a:pPr>
            <a:r>
              <a:rPr lang="es-ES" sz="1100" dirty="0" err="1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Gualtallary</a:t>
            </a:r>
            <a:r>
              <a:rPr lang="es-E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, Tupungato, Mendoza. </a:t>
            </a:r>
          </a:p>
          <a:p>
            <a:pPr>
              <a:lnSpc>
                <a:spcPts val="1100"/>
              </a:lnSpc>
            </a:pPr>
            <a:r>
              <a:rPr lang="es-ES" sz="1100" dirty="0" err="1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Altitude</a:t>
            </a:r>
            <a:r>
              <a:rPr lang="es-E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: </a:t>
            </a:r>
            <a:r>
              <a:rPr lang="en-U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4,300 feet above sea level </a:t>
            </a:r>
          </a:p>
          <a:p>
            <a:pPr>
              <a:lnSpc>
                <a:spcPts val="1100"/>
              </a:lnSpc>
            </a:pPr>
            <a:endParaRPr lang="es-ES" sz="1100" dirty="0">
              <a:latin typeface="Arial" panose="020B0604020202020204" pitchFamily="34" charset="0"/>
              <a:ea typeface="Droid Serif" panose="02020600060500020200" pitchFamily="18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es-ES" sz="1100" b="1" dirty="0">
                <a:solidFill>
                  <a:srgbClr val="B97746"/>
                </a:solidFill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SOIL</a:t>
            </a:r>
          </a:p>
          <a:p>
            <a:pPr>
              <a:lnSpc>
                <a:spcPts val="1100"/>
              </a:lnSpc>
            </a:pPr>
            <a:r>
              <a:rPr lang="es-ES" sz="1100" dirty="0" err="1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Calcareous</a:t>
            </a:r>
            <a:r>
              <a:rPr lang="es-E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soil</a:t>
            </a:r>
            <a:endParaRPr lang="es-ES" sz="1100" dirty="0">
              <a:latin typeface="Arial" panose="020B0604020202020204" pitchFamily="34" charset="0"/>
              <a:ea typeface="Droid Serif" panose="02020600060500020200" pitchFamily="18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endParaRPr lang="es-ES" sz="1100" dirty="0">
              <a:latin typeface="Arial" panose="020B0604020202020204" pitchFamily="34" charset="0"/>
              <a:ea typeface="Droid Serif" panose="02020600060500020200" pitchFamily="18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es-ES" sz="1100" b="1" dirty="0">
                <a:solidFill>
                  <a:srgbClr val="B97746"/>
                </a:solidFill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WINEMAKING PROCESS</a:t>
            </a:r>
          </a:p>
          <a:p>
            <a:pPr>
              <a:lnSpc>
                <a:spcPts val="1100"/>
              </a:lnSpc>
            </a:pPr>
            <a:r>
              <a:rPr lang="en-U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Hand harvesting. Fermentation with indigenous yeasts and maceration in small cement tanks for a minimum of 15-18 days at 23°C - 25°C. Natural malolactic fermentation in French oak </a:t>
            </a:r>
            <a:r>
              <a:rPr lang="en-US" sz="1100" dirty="0" err="1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foudres</a:t>
            </a:r>
            <a:r>
              <a:rPr lang="en-U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 for 6 months. Coarse filtration.</a:t>
            </a:r>
            <a:br>
              <a:rPr lang="en-U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Bottled after 1 winter.</a:t>
            </a:r>
          </a:p>
          <a:p>
            <a:pPr>
              <a:lnSpc>
                <a:spcPts val="1100"/>
              </a:lnSpc>
            </a:pPr>
            <a:endParaRPr lang="es-ES" sz="1100" dirty="0">
              <a:latin typeface="Arial" panose="020B0604020202020204" pitchFamily="34" charset="0"/>
              <a:ea typeface="Droid Serif" panose="02020600060500020200" pitchFamily="18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es-ES" sz="1100" b="1" dirty="0">
                <a:solidFill>
                  <a:srgbClr val="B97746"/>
                </a:solidFill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TECHNICAL INFORMATION</a:t>
            </a:r>
          </a:p>
          <a:p>
            <a:pPr>
              <a:lnSpc>
                <a:spcPts val="1100"/>
              </a:lnSpc>
            </a:pPr>
            <a:r>
              <a:rPr lang="es-E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• Alcohol: 14.5%</a:t>
            </a:r>
          </a:p>
          <a:p>
            <a:pPr>
              <a:lnSpc>
                <a:spcPts val="1100"/>
              </a:lnSpc>
            </a:pPr>
            <a:r>
              <a:rPr lang="es-E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• Total </a:t>
            </a:r>
            <a:r>
              <a:rPr lang="es-ES" sz="1100" dirty="0" err="1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Acidity</a:t>
            </a:r>
            <a:r>
              <a:rPr lang="es-E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: 6.23 g/l</a:t>
            </a:r>
          </a:p>
          <a:p>
            <a:pPr>
              <a:lnSpc>
                <a:spcPts val="1100"/>
              </a:lnSpc>
            </a:pPr>
            <a:r>
              <a:rPr lang="es-E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• pH: 3.58 </a:t>
            </a:r>
          </a:p>
          <a:p>
            <a:pPr>
              <a:lnSpc>
                <a:spcPts val="1100"/>
              </a:lnSpc>
            </a:pPr>
            <a:r>
              <a:rPr lang="es-E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• </a:t>
            </a:r>
            <a:r>
              <a:rPr lang="es-ES" sz="1100" dirty="0" err="1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Sugar</a:t>
            </a:r>
            <a:r>
              <a:rPr lang="es-E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: 2.90 g/l</a:t>
            </a:r>
          </a:p>
          <a:p>
            <a:pPr>
              <a:lnSpc>
                <a:spcPts val="1100"/>
              </a:lnSpc>
            </a:pPr>
            <a:endParaRPr lang="es-ES" sz="1100" dirty="0">
              <a:latin typeface="Arial" panose="020B0604020202020204" pitchFamily="34" charset="0"/>
              <a:ea typeface="Droid Serif" panose="02020600060500020200" pitchFamily="18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es-ES" sz="1100" b="1" dirty="0">
                <a:solidFill>
                  <a:srgbClr val="B97746"/>
                </a:solidFill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TASTING NOTES</a:t>
            </a:r>
          </a:p>
          <a:p>
            <a:pPr>
              <a:lnSpc>
                <a:spcPts val="1100"/>
              </a:lnSpc>
            </a:pPr>
            <a:r>
              <a:rPr lang="en-US" sz="1100" dirty="0">
                <a:latin typeface="Arial" panose="020B0604020202020204" pitchFamily="34" charset="0"/>
                <a:ea typeface="Droid Serif" panose="02020600060500020200" pitchFamily="18" charset="0"/>
                <a:cs typeface="Arial" panose="020B0604020202020204" pitchFamily="34" charset="0"/>
              </a:rPr>
              <a:t>A Malbec full of vibrant energy with a calcareous soil profile at more than 4,300 feet above sea level. Struggling to survive in these extreme conditions; the plant has developed a unique resistance. This results in robust, independent wines. Tannins play an enormous role in this enchanting wine with great persistence on the palate. It is best enjoyed with food.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E0A090-2115-EA0E-269D-8C5533326323}"/>
              </a:ext>
            </a:extLst>
          </p:cNvPr>
          <p:cNvSpPr txBox="1"/>
          <p:nvPr/>
        </p:nvSpPr>
        <p:spPr>
          <a:xfrm>
            <a:off x="3566160" y="8420288"/>
            <a:ext cx="60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  <a:p>
            <a:pPr algn="ctr"/>
            <a:r>
              <a:rPr lang="en-US" sz="800" b="1" dirty="0">
                <a:solidFill>
                  <a:srgbClr val="B97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92F9DC-17F4-4F82-01D8-4C9B5D8C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50" y="8476221"/>
            <a:ext cx="2125395" cy="534463"/>
          </a:xfrm>
          <a:prstGeom prst="rect">
            <a:avLst/>
          </a:prstGeom>
        </p:spPr>
      </p:pic>
      <p:pic>
        <p:nvPicPr>
          <p:cNvPr id="14" name="Picture 13" descr="A bottle of wine next to a glass of wine&#10;&#10;Description automatically generated with medium confidence">
            <a:extLst>
              <a:ext uri="{FF2B5EF4-FFF2-40B4-BE49-F238E27FC236}">
                <a16:creationId xmlns:a16="http://schemas.microsoft.com/office/drawing/2014/main" id="{616D0B6F-2278-4098-A771-B623DB29D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64" r="26806"/>
          <a:stretch/>
        </p:blipFill>
        <p:spPr>
          <a:xfrm>
            <a:off x="1" y="0"/>
            <a:ext cx="3267634" cy="10058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A771C0-1B64-AA5B-835B-AB8354377CD6}"/>
              </a:ext>
            </a:extLst>
          </p:cNvPr>
          <p:cNvSpPr txBox="1"/>
          <p:nvPr/>
        </p:nvSpPr>
        <p:spPr>
          <a:xfrm>
            <a:off x="3566160" y="9066619"/>
            <a:ext cx="388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“High altitude vineyards contribute to a concentrated Malbec, </a:t>
            </a:r>
          </a:p>
          <a:p>
            <a:r>
              <a:rPr lang="en-US" sz="1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chalky tannins and deep black and blue fruit notes. Finishes elegantly with violets and mocha.”</a:t>
            </a:r>
          </a:p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Janruary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2023  |  Vintage 2021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FBA7D4-9F91-2A59-6EDE-9A26C03D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850" y="553406"/>
            <a:ext cx="2886406" cy="11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4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E081A8E868C45951B7BD48CDD1B4C" ma:contentTypeVersion="15" ma:contentTypeDescription="Create a new document." ma:contentTypeScope="" ma:versionID="8ecb51c7f9c23de3e7848ba4440b8ec7">
  <xsd:schema xmlns:xsd="http://www.w3.org/2001/XMLSchema" xmlns:xs="http://www.w3.org/2001/XMLSchema" xmlns:p="http://schemas.microsoft.com/office/2006/metadata/properties" xmlns:ns2="9d017694-0f9f-4bbf-9894-85550acaeea5" xmlns:ns3="98a5eda2-8587-4ec5-9d33-672f5599ead2" targetNamespace="http://schemas.microsoft.com/office/2006/metadata/properties" ma:root="true" ma:fieldsID="28bf9588ac0651e9574a78e4df72f252" ns2:_="" ns3:_="">
    <xsd:import namespace="9d017694-0f9f-4bbf-9894-85550acaeea5"/>
    <xsd:import namespace="98a5eda2-8587-4ec5-9d33-672f5599ea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17694-0f9f-4bbf-9894-85550acae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e7faa9f-aab8-47aa-942a-0ce77ce59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5eda2-8587-4ec5-9d33-672f5599ea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d0bbe65-b976-4265-a47d-0fd2d287e9a8}" ma:internalName="TaxCatchAll" ma:showField="CatchAllData" ma:web="98a5eda2-8587-4ec5-9d33-672f5599ea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a5eda2-8587-4ec5-9d33-672f5599ead2" xsi:nil="true"/>
    <lcf76f155ced4ddcb4097134ff3c332f xmlns="9d017694-0f9f-4bbf-9894-85550acaee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5F8360-9ED2-4D0E-B5D8-222311ED47CD}"/>
</file>

<file path=customXml/itemProps2.xml><?xml version="1.0" encoding="utf-8"?>
<ds:datastoreItem xmlns:ds="http://schemas.openxmlformats.org/officeDocument/2006/customXml" ds:itemID="{45849E05-92A4-4DC6-AEAE-6BFB28A1301B}"/>
</file>

<file path=customXml/itemProps3.xml><?xml version="1.0" encoding="utf-8"?>
<ds:datastoreItem xmlns:ds="http://schemas.openxmlformats.org/officeDocument/2006/customXml" ds:itemID="{0F7063BF-41E4-482A-BC94-A35EFFC781A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130</TotalTime>
  <Words>247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Finsel</dc:creator>
  <cp:lastModifiedBy>Emily Glusic</cp:lastModifiedBy>
  <cp:revision>2</cp:revision>
  <dcterms:created xsi:type="dcterms:W3CDTF">2023-01-26T19:28:42Z</dcterms:created>
  <dcterms:modified xsi:type="dcterms:W3CDTF">2023-01-27T15:33:59Z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0x010100572E081A8E868C45951B7BD48CDD1B4C</vt:lpwstr>
  </property>
</Properties>
</file>