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7772400" cy="1005840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C22"/>
    <a:srgbClr val="000000"/>
    <a:srgbClr val="94D0AB"/>
    <a:srgbClr val="B99F68"/>
    <a:srgbClr val="AC2346"/>
    <a:srgbClr val="2B43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CCBED-4738-41F4-ADD1-3ABD3EDBE7C2}" v="1" dt="2022-10-13T18:50:32.7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51"/>
  </p:normalViewPr>
  <p:slideViewPr>
    <p:cSldViewPr>
      <p:cViewPr varScale="1">
        <p:scale>
          <a:sx n="66" d="100"/>
          <a:sy n="66" d="100"/>
        </p:scale>
        <p:origin x="114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in Jacobi" userId="eb2ed1f7-010c-4b3f-acc6-fc78dd7bf1d7" providerId="ADAL" clId="{DFF28761-CFD1-40B6-B4B7-C2707B843271}"/>
    <pc:docChg chg="modSld">
      <pc:chgData name="Kaitlin Jacobi" userId="eb2ed1f7-010c-4b3f-acc6-fc78dd7bf1d7" providerId="ADAL" clId="{DFF28761-CFD1-40B6-B4B7-C2707B843271}" dt="2022-02-02T18:06:33.028" v="0" actId="6549"/>
      <pc:docMkLst>
        <pc:docMk/>
      </pc:docMkLst>
      <pc:sldChg chg="modSp mod">
        <pc:chgData name="Kaitlin Jacobi" userId="eb2ed1f7-010c-4b3f-acc6-fc78dd7bf1d7" providerId="ADAL" clId="{DFF28761-CFD1-40B6-B4B7-C2707B843271}" dt="2022-02-02T18:06:33.028" v="0" actId="6549"/>
        <pc:sldMkLst>
          <pc:docMk/>
          <pc:sldMk cId="0" sldId="256"/>
        </pc:sldMkLst>
        <pc:spChg chg="mod">
          <ac:chgData name="Kaitlin Jacobi" userId="eb2ed1f7-010c-4b3f-acc6-fc78dd7bf1d7" providerId="ADAL" clId="{DFF28761-CFD1-40B6-B4B7-C2707B843271}" dt="2022-02-02T18:06:33.028" v="0" actId="6549"/>
          <ac:spMkLst>
            <pc:docMk/>
            <pc:sldMk cId="0" sldId="256"/>
            <ac:spMk id="4" creationId="{00000000-0000-0000-0000-000000000000}"/>
          </ac:spMkLst>
        </pc:spChg>
      </pc:sldChg>
    </pc:docChg>
  </pc:docChgLst>
  <pc:docChgLst>
    <pc:chgData name="Leanna Creager" userId="S::leanna.creager@wxbrands.com::02eef6e9-1d20-480d-b56d-7f595341f201" providerId="AD" clId="Web-{7EACCBED-4738-41F4-ADD1-3ABD3EDBE7C2}"/>
    <pc:docChg chg="modSld">
      <pc:chgData name="Leanna Creager" userId="S::leanna.creager@wxbrands.com::02eef6e9-1d20-480d-b56d-7f595341f201" providerId="AD" clId="Web-{7EACCBED-4738-41F4-ADD1-3ABD3EDBE7C2}" dt="2022-10-13T18:50:32.743" v="0" actId="1076"/>
      <pc:docMkLst>
        <pc:docMk/>
      </pc:docMkLst>
      <pc:sldChg chg="modSp">
        <pc:chgData name="Leanna Creager" userId="S::leanna.creager@wxbrands.com::02eef6e9-1d20-480d-b56d-7f595341f201" providerId="AD" clId="Web-{7EACCBED-4738-41F4-ADD1-3ABD3EDBE7C2}" dt="2022-10-13T18:50:32.743" v="0" actId="1076"/>
        <pc:sldMkLst>
          <pc:docMk/>
          <pc:sldMk cId="0" sldId="256"/>
        </pc:sldMkLst>
        <pc:picChg chg="mod">
          <ac:chgData name="Leanna Creager" userId="S::leanna.creager@wxbrands.com::02eef6e9-1d20-480d-b56d-7f595341f201" providerId="AD" clId="Web-{7EACCBED-4738-41F4-ADD1-3ABD3EDBE7C2}" dt="2022-10-13T18:50:32.743" v="0" actId="1076"/>
          <ac:picMkLst>
            <pc:docMk/>
            <pc:sldMk cId="0" sldId="256"/>
            <ac:picMk id="5" creationId="{D77A2FE1-2952-954E-A4EA-96B2606060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E77F7E68-B7AF-C544-AAD7-AC792CEA1DB5}" type="datetimeFigureOut">
              <a:rPr lang="en-US" smtClean="0"/>
              <a:t>10/13/2022</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DCD8E1FA-C62D-F64A-BAAC-00C67F1D69F7}" type="slidenum">
              <a:rPr lang="en-US" smtClean="0"/>
              <a:t>‹#›</a:t>
            </a:fld>
            <a:endParaRPr lang="en-US"/>
          </a:p>
        </p:txBody>
      </p:sp>
    </p:spTree>
    <p:extLst>
      <p:ext uri="{BB962C8B-B14F-4D97-AF65-F5344CB8AC3E}">
        <p14:creationId xmlns:p14="http://schemas.microsoft.com/office/powerpoint/2010/main" val="396386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E1FA-C62D-F64A-BAAC-00C67F1D69F7}" type="slidenum">
              <a:rPr lang="en-US" smtClean="0"/>
              <a:t>1</a:t>
            </a:fld>
            <a:endParaRPr lang="en-US"/>
          </a:p>
        </p:txBody>
      </p:sp>
    </p:spTree>
    <p:extLst>
      <p:ext uri="{BB962C8B-B14F-4D97-AF65-F5344CB8AC3E}">
        <p14:creationId xmlns:p14="http://schemas.microsoft.com/office/powerpoint/2010/main" val="125247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10/13/2022</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lIns="0" tIns="0" rIns="0" bIns="0"/>
          <a:lstStyle>
            <a:lvl1pPr>
              <a:defRPr/>
            </a:lvl1pPr>
          </a:lstStyle>
          <a:p>
            <a:endParaRPr dirty="0"/>
          </a:p>
        </p:txBody>
      </p:sp>
      <p:sp>
        <p:nvSpPr>
          <p:cNvPr id="4" name="Holder 4"/>
          <p:cNvSpPr>
            <a:spLocks noGrp="1"/>
          </p:cNvSpPr>
          <p:nvPr>
            <p:ph type="ftr" sz="quarter" idx="5"/>
          </p:nvPr>
        </p:nvSpPr>
        <p:spPr>
          <a:xfrm>
            <a:off x="2642616" y="9354312"/>
            <a:ext cx="2487168" cy="5029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10/13/2022</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dirty="0"/>
          </a:p>
        </p:txBody>
      </p:sp>
      <p:sp>
        <p:nvSpPr>
          <p:cNvPr id="5" name="Holder 5"/>
          <p:cNvSpPr>
            <a:spLocks noGrp="1"/>
          </p:cNvSpPr>
          <p:nvPr>
            <p:ph type="ftr" sz="quarter" idx="5"/>
          </p:nvPr>
        </p:nvSpPr>
        <p:spPr>
          <a:xfrm>
            <a:off x="2642616" y="9354312"/>
            <a:ext cx="2487168" cy="50292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388620" y="9354312"/>
            <a:ext cx="1787652" cy="5029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10/13/2022</a:t>
            </a:fld>
            <a:endParaRPr lang="en-US"/>
          </a:p>
        </p:txBody>
      </p:sp>
      <p:sp>
        <p:nvSpPr>
          <p:cNvPr id="7" name="Holder 7"/>
          <p:cNvSpPr>
            <a:spLocks noGrp="1"/>
          </p:cNvSpPr>
          <p:nvPr>
            <p:ph type="sldNum" sz="quarter" idx="7"/>
          </p:nvPr>
        </p:nvSpPr>
        <p:spPr>
          <a:xfrm>
            <a:off x="5596128" y="9354312"/>
            <a:ext cx="1787652" cy="5029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a:xfrm>
            <a:off x="2642616" y="9354312"/>
            <a:ext cx="2487168" cy="50292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388620" y="9354312"/>
            <a:ext cx="1787652" cy="5029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10/13/2022</a:t>
            </a:fld>
            <a:endParaRPr lang="en-US"/>
          </a:p>
        </p:txBody>
      </p:sp>
      <p:sp>
        <p:nvSpPr>
          <p:cNvPr id="5" name="Holder 5"/>
          <p:cNvSpPr>
            <a:spLocks noGrp="1"/>
          </p:cNvSpPr>
          <p:nvPr>
            <p:ph type="sldNum" sz="quarter" idx="7"/>
          </p:nvPr>
        </p:nvSpPr>
        <p:spPr>
          <a:xfrm>
            <a:off x="5596128" y="9354312"/>
            <a:ext cx="1787652" cy="5029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642616" y="9354312"/>
            <a:ext cx="2487168" cy="50292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388620" y="9354312"/>
            <a:ext cx="1787652" cy="5029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10/13/2022</a:t>
            </a:fld>
            <a:endParaRPr lang="en-US"/>
          </a:p>
        </p:txBody>
      </p:sp>
      <p:sp>
        <p:nvSpPr>
          <p:cNvPr id="4" name="Holder 4"/>
          <p:cNvSpPr>
            <a:spLocks noGrp="1"/>
          </p:cNvSpPr>
          <p:nvPr>
            <p:ph type="sldNum" sz="quarter" idx="7"/>
          </p:nvPr>
        </p:nvSpPr>
        <p:spPr>
          <a:xfrm>
            <a:off x="5596128" y="9354312"/>
            <a:ext cx="1787652" cy="5029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dirty="0"/>
          </a:p>
        </p:txBody>
      </p:sp>
      <p:sp>
        <p:nvSpPr>
          <p:cNvPr id="8" name="Rectangle 7">
            <a:extLst>
              <a:ext uri="{FF2B5EF4-FFF2-40B4-BE49-F238E27FC236}">
                <a16:creationId xmlns:a16="http://schemas.microsoft.com/office/drawing/2014/main" id="{29817A49-27B0-264F-B71C-10583E2E6C7A}"/>
              </a:ext>
            </a:extLst>
          </p:cNvPr>
          <p:cNvSpPr/>
          <p:nvPr userDrawn="1"/>
        </p:nvSpPr>
        <p:spPr>
          <a:xfrm>
            <a:off x="0" y="0"/>
            <a:ext cx="7772400" cy="609600"/>
          </a:xfrm>
          <a:prstGeom prst="rect">
            <a:avLst/>
          </a:prstGeom>
          <a:solidFill>
            <a:srgbClr val="F46C22"/>
          </a:solidFill>
          <a:ln>
            <a:solidFill>
              <a:srgbClr val="F46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C5C2824-00A7-F64D-A226-10BD8F775163}"/>
              </a:ext>
            </a:extLst>
          </p:cNvPr>
          <p:cNvSpPr/>
          <p:nvPr userDrawn="1"/>
        </p:nvSpPr>
        <p:spPr>
          <a:xfrm>
            <a:off x="0" y="9448800"/>
            <a:ext cx="7772400" cy="609600"/>
          </a:xfrm>
          <a:prstGeom prst="rect">
            <a:avLst/>
          </a:prstGeom>
          <a:solidFill>
            <a:srgbClr val="F46C22"/>
          </a:solidFill>
          <a:ln>
            <a:solidFill>
              <a:srgbClr val="F46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45EBC0C-2EA3-8E4C-BF3D-D2FF71E21242}"/>
              </a:ext>
            </a:extLst>
          </p:cNvPr>
          <p:cNvSpPr/>
          <p:nvPr userDrawn="1"/>
        </p:nvSpPr>
        <p:spPr>
          <a:xfrm>
            <a:off x="0" y="8891016"/>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13E6A85-BB66-6B47-AB4B-7D5D43A55D89}"/>
              </a:ext>
            </a:extLst>
          </p:cNvPr>
          <p:cNvSpPr/>
          <p:nvPr userDrawn="1"/>
        </p:nvSpPr>
        <p:spPr>
          <a:xfrm>
            <a:off x="943574" y="8891016"/>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33B4852-6619-074B-B73C-7D7E5E622432}"/>
              </a:ext>
            </a:extLst>
          </p:cNvPr>
          <p:cNvSpPr/>
          <p:nvPr userDrawn="1"/>
        </p:nvSpPr>
        <p:spPr>
          <a:xfrm>
            <a:off x="1887148" y="8891016"/>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1289C25-01BE-D14D-8F30-EB93EECFFDB3}"/>
              </a:ext>
            </a:extLst>
          </p:cNvPr>
          <p:cNvSpPr/>
          <p:nvPr userDrawn="1"/>
        </p:nvSpPr>
        <p:spPr>
          <a:xfrm>
            <a:off x="2830722" y="8891016"/>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A740D8A-9DF0-6547-9681-A4779EFDCE52}"/>
              </a:ext>
            </a:extLst>
          </p:cNvPr>
          <p:cNvSpPr/>
          <p:nvPr userDrawn="1"/>
        </p:nvSpPr>
        <p:spPr>
          <a:xfrm>
            <a:off x="3774296" y="8891016"/>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D33D067-07FD-1C42-9F2E-E4CC1649328A}"/>
              </a:ext>
            </a:extLst>
          </p:cNvPr>
          <p:cNvSpPr/>
          <p:nvPr userDrawn="1"/>
        </p:nvSpPr>
        <p:spPr>
          <a:xfrm>
            <a:off x="4717870" y="8891016"/>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FF4AC06-CEDB-6A4E-8809-3CAA94250368}"/>
              </a:ext>
            </a:extLst>
          </p:cNvPr>
          <p:cNvSpPr/>
          <p:nvPr userDrawn="1"/>
        </p:nvSpPr>
        <p:spPr>
          <a:xfrm>
            <a:off x="5661444" y="8891016"/>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47F1D8D-02CB-F049-B2CF-3F0DF7FCCF80}"/>
              </a:ext>
            </a:extLst>
          </p:cNvPr>
          <p:cNvSpPr/>
          <p:nvPr userDrawn="1"/>
        </p:nvSpPr>
        <p:spPr>
          <a:xfrm>
            <a:off x="6605016" y="8891016"/>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E93F00A-4443-BB4A-B370-2F36682C9650}"/>
              </a:ext>
            </a:extLst>
          </p:cNvPr>
          <p:cNvSpPr/>
          <p:nvPr userDrawn="1"/>
        </p:nvSpPr>
        <p:spPr>
          <a:xfrm>
            <a:off x="0" y="0"/>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D6A59C0-8A09-3C40-B718-7876C4AE804A}"/>
              </a:ext>
            </a:extLst>
          </p:cNvPr>
          <p:cNvSpPr/>
          <p:nvPr userDrawn="1"/>
        </p:nvSpPr>
        <p:spPr>
          <a:xfrm>
            <a:off x="943574" y="0"/>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923E36B-5A3F-2646-B5CB-3FB92D7E07BF}"/>
              </a:ext>
            </a:extLst>
          </p:cNvPr>
          <p:cNvSpPr/>
          <p:nvPr userDrawn="1"/>
        </p:nvSpPr>
        <p:spPr>
          <a:xfrm>
            <a:off x="1887148" y="0"/>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FF4DD7B-7B9C-1B4F-AFD1-8349A2157C81}"/>
              </a:ext>
            </a:extLst>
          </p:cNvPr>
          <p:cNvSpPr/>
          <p:nvPr userDrawn="1"/>
        </p:nvSpPr>
        <p:spPr>
          <a:xfrm>
            <a:off x="2830722" y="0"/>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D652419-FACD-5E48-8739-6F3309CBFF95}"/>
              </a:ext>
            </a:extLst>
          </p:cNvPr>
          <p:cNvSpPr/>
          <p:nvPr userDrawn="1"/>
        </p:nvSpPr>
        <p:spPr>
          <a:xfrm>
            <a:off x="3774296" y="0"/>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1E88E05-CB8D-4E48-8911-1D22FF2BEEBD}"/>
              </a:ext>
            </a:extLst>
          </p:cNvPr>
          <p:cNvSpPr/>
          <p:nvPr userDrawn="1"/>
        </p:nvSpPr>
        <p:spPr>
          <a:xfrm>
            <a:off x="4717870" y="0"/>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190C1CF-5A40-9A48-B4B8-1C157A73D215}"/>
              </a:ext>
            </a:extLst>
          </p:cNvPr>
          <p:cNvSpPr/>
          <p:nvPr userDrawn="1"/>
        </p:nvSpPr>
        <p:spPr>
          <a:xfrm>
            <a:off x="5661444" y="0"/>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ED49820-A846-7E4B-91ED-61B767E65B90}"/>
              </a:ext>
            </a:extLst>
          </p:cNvPr>
          <p:cNvSpPr/>
          <p:nvPr userDrawn="1"/>
        </p:nvSpPr>
        <p:spPr>
          <a:xfrm>
            <a:off x="6605016" y="0"/>
            <a:ext cx="1167384" cy="11673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44168" y="2743199"/>
            <a:ext cx="4771032" cy="5662127"/>
          </a:xfrm>
          <a:prstGeom prst="rect">
            <a:avLst/>
          </a:prstGeom>
        </p:spPr>
        <p:txBody>
          <a:bodyPr vert="horz" wrap="square" lIns="0" tIns="0" rIns="0" bIns="0" rtlCol="0">
            <a:spAutoFit/>
          </a:bodyPr>
          <a:lstStyle/>
          <a:p>
            <a:pPr marL="12700" marR="5080" algn="ctr">
              <a:lnSpc>
                <a:spcPct val="102600"/>
              </a:lnSpc>
            </a:pPr>
            <a:r>
              <a:rPr lang="en-US" sz="1600" b="1" dirty="0">
                <a:solidFill>
                  <a:srgbClr val="F46C22"/>
                </a:solidFill>
                <a:latin typeface="Lucida Bright" panose="02040602050505020304" pitchFamily="18" charset="77"/>
                <a:cs typeface="Arial"/>
              </a:rPr>
              <a:t>PROSECCO</a:t>
            </a:r>
          </a:p>
          <a:p>
            <a:pPr marL="12700" marR="5080" algn="ctr">
              <a:lnSpc>
                <a:spcPct val="102600"/>
              </a:lnSpc>
            </a:pPr>
            <a:r>
              <a:rPr lang="en-US" sz="1600" dirty="0">
                <a:solidFill>
                  <a:srgbClr val="000000"/>
                </a:solidFill>
                <a:latin typeface="Lucida Bright" panose="02040602050505020304" pitchFamily="18" charset="77"/>
                <a:cs typeface="Arial"/>
              </a:rPr>
              <a:t>Prosecco D.O.C.</a:t>
            </a:r>
            <a:br>
              <a:rPr lang="en-US" sz="1600" dirty="0">
                <a:solidFill>
                  <a:srgbClr val="000000"/>
                </a:solidFill>
                <a:latin typeface="Lucida Bright" panose="02040602050505020304" pitchFamily="18" charset="77"/>
                <a:cs typeface="Arial"/>
              </a:rPr>
            </a:br>
            <a:r>
              <a:rPr lang="en-US" sz="1300" dirty="0">
                <a:solidFill>
                  <a:srgbClr val="000000"/>
                </a:solidFill>
                <a:latin typeface="Lucida Bright" panose="02040602050505020304" pitchFamily="18" charset="77"/>
                <a:cs typeface="Arial"/>
              </a:rPr>
              <a:t>EXTRA DRY SPARKLING WINE</a:t>
            </a:r>
          </a:p>
          <a:p>
            <a:pPr marL="12700" marR="5080" algn="ctr">
              <a:lnSpc>
                <a:spcPct val="110000"/>
              </a:lnSpc>
            </a:pPr>
            <a:endParaRPr lang="en-US" sz="1300" dirty="0">
              <a:solidFill>
                <a:srgbClr val="231F20"/>
              </a:solidFill>
              <a:latin typeface="Lucida Bright" panose="02040602050505020304" pitchFamily="18" charset="77"/>
              <a:cs typeface="Times New Roman"/>
            </a:endParaRPr>
          </a:p>
          <a:p>
            <a:pPr marL="12700" marR="5080" algn="ctr">
              <a:lnSpc>
                <a:spcPct val="110000"/>
              </a:lnSpc>
            </a:pPr>
            <a:r>
              <a:rPr lang="en-US" b="1" i="1" dirty="0">
                <a:solidFill>
                  <a:srgbClr val="F46C22"/>
                </a:solidFill>
                <a:latin typeface="Lucida Bright" panose="02040602050505020304" pitchFamily="18" charset="77"/>
                <a:cs typeface="Arial" panose="020B0604020202020204" pitchFamily="34" charset="0"/>
              </a:rPr>
              <a:t>NEW187ml sized bottles!</a:t>
            </a:r>
          </a:p>
          <a:p>
            <a:pPr marL="12700" marR="5080" algn="ctr">
              <a:lnSpc>
                <a:spcPct val="110000"/>
              </a:lnSpc>
            </a:pPr>
            <a:r>
              <a:rPr lang="en-US" sz="1300" dirty="0">
                <a:solidFill>
                  <a:srgbClr val="231F20"/>
                </a:solidFill>
                <a:latin typeface="Lucida Bright" panose="02040602050505020304" pitchFamily="18" charset="77"/>
                <a:cs typeface="Arial" panose="020B0604020202020204" pitchFamily="34" charset="0"/>
              </a:rPr>
              <a:t>Toast life, the Italian way. </a:t>
            </a:r>
            <a:r>
              <a:rPr lang="en-US" sz="1300" dirty="0" err="1">
                <a:solidFill>
                  <a:srgbClr val="231F20"/>
                </a:solidFill>
                <a:latin typeface="Lucida Bright" panose="02040602050505020304" pitchFamily="18" charset="77"/>
                <a:cs typeface="Arial" panose="020B0604020202020204" pitchFamily="34" charset="0"/>
              </a:rPr>
              <a:t>Ogio</a:t>
            </a:r>
            <a:r>
              <a:rPr lang="en-US" sz="1300" dirty="0">
                <a:solidFill>
                  <a:srgbClr val="231F20"/>
                </a:solidFill>
                <a:latin typeface="Lucida Bright" panose="02040602050505020304" pitchFamily="18" charset="77"/>
                <a:cs typeface="Arial" panose="020B0604020202020204" pitchFamily="34" charset="0"/>
              </a:rPr>
              <a:t> wines capture the Italian ideal of unequivocal good taste. Treat yourself to a little dolce vita today!</a:t>
            </a:r>
            <a:endParaRPr lang="en-US" sz="1300" b="1" spc="60" dirty="0">
              <a:solidFill>
                <a:srgbClr val="2B4362"/>
              </a:solidFill>
              <a:latin typeface="Lucida Bright" panose="02040602050505020304" pitchFamily="18" charset="77"/>
              <a:cs typeface="Times New Roman"/>
            </a:endParaRPr>
          </a:p>
          <a:p>
            <a:pPr marL="7620" algn="ctr">
              <a:lnSpc>
                <a:spcPct val="110000"/>
              </a:lnSpc>
              <a:spcBef>
                <a:spcPts val="1075"/>
              </a:spcBef>
            </a:pPr>
            <a:r>
              <a:rPr lang="en-US" sz="1200" b="1" dirty="0">
                <a:solidFill>
                  <a:srgbClr val="F46C22"/>
                </a:solidFill>
                <a:latin typeface="Lucida Bright" panose="02040602050505020304" pitchFamily="18" charset="77"/>
                <a:cs typeface="Arial"/>
              </a:rPr>
              <a:t>TASTING NOTES</a:t>
            </a:r>
            <a:endParaRPr sz="1200" dirty="0">
              <a:solidFill>
                <a:srgbClr val="F46C22"/>
              </a:solidFill>
              <a:latin typeface="Lucida Bright" panose="02040602050505020304" pitchFamily="18" charset="77"/>
              <a:cs typeface="Arial"/>
            </a:endParaRPr>
          </a:p>
          <a:p>
            <a:pPr marL="378460" marR="368935" algn="ctr">
              <a:lnSpc>
                <a:spcPct val="110000"/>
              </a:lnSpc>
              <a:spcBef>
                <a:spcPts val="35"/>
              </a:spcBef>
            </a:pPr>
            <a:r>
              <a:rPr lang="en-US" sz="1100" dirty="0">
                <a:solidFill>
                  <a:srgbClr val="231F20"/>
                </a:solidFill>
                <a:latin typeface="Lucida Bright" panose="02040602050505020304" pitchFamily="18" charset="77"/>
                <a:cs typeface="Arial" panose="020B0604020202020204" pitchFamily="34" charset="0"/>
              </a:rPr>
              <a:t>Delicate pear and melon notes give this wine its bubbly sweetness. With floral aromas and a fresh and fruity finish.</a:t>
            </a:r>
          </a:p>
          <a:p>
            <a:pPr marL="378460" marR="368935" algn="ctr">
              <a:lnSpc>
                <a:spcPct val="110000"/>
              </a:lnSpc>
              <a:spcBef>
                <a:spcPts val="35"/>
              </a:spcBef>
            </a:pPr>
            <a:endParaRPr lang="en-US" sz="1100" b="1" dirty="0">
              <a:solidFill>
                <a:srgbClr val="231F20"/>
              </a:solidFill>
              <a:latin typeface="Lucida Bright" panose="02040602050505020304" pitchFamily="18" charset="77"/>
              <a:cs typeface="Times New Roman"/>
            </a:endParaRPr>
          </a:p>
          <a:p>
            <a:pPr marL="378460" marR="368935" algn="ctr">
              <a:lnSpc>
                <a:spcPct val="110000"/>
              </a:lnSpc>
              <a:spcBef>
                <a:spcPts val="35"/>
              </a:spcBef>
            </a:pPr>
            <a:r>
              <a:rPr lang="en-US" sz="1200" b="1" dirty="0">
                <a:solidFill>
                  <a:srgbClr val="F46C22"/>
                </a:solidFill>
                <a:latin typeface="Lucida Bright" panose="02040602050505020304" pitchFamily="18" charset="77"/>
                <a:cs typeface="Arial"/>
              </a:rPr>
              <a:t>APPELLATION</a:t>
            </a:r>
            <a:endParaRPr sz="1200" dirty="0">
              <a:solidFill>
                <a:srgbClr val="F46C22"/>
              </a:solidFill>
              <a:latin typeface="Lucida Bright" panose="02040602050505020304" pitchFamily="18" charset="77"/>
              <a:cs typeface="Arial"/>
            </a:endParaRPr>
          </a:p>
          <a:p>
            <a:pPr marL="716915" marR="707390" algn="ctr">
              <a:lnSpc>
                <a:spcPct val="110000"/>
              </a:lnSpc>
              <a:spcBef>
                <a:spcPts val="35"/>
              </a:spcBef>
            </a:pPr>
            <a:r>
              <a:rPr lang="en-US" sz="1100" dirty="0">
                <a:solidFill>
                  <a:srgbClr val="231F20"/>
                </a:solidFill>
                <a:latin typeface="Lucida Bright" panose="02040602050505020304" pitchFamily="18" charset="77"/>
                <a:cs typeface="Arial" panose="020B0604020202020204" pitchFamily="34" charset="0"/>
              </a:rPr>
              <a:t>The small geographic area of Prosecco is well known for it's steep, rolling hills, leafy riverbanks and abundant vineyards. It's Alpine breezes and sunny days make it the perfect region for sparkling wine.</a:t>
            </a:r>
          </a:p>
          <a:p>
            <a:pPr marL="716915" marR="707390" algn="ctr">
              <a:lnSpc>
                <a:spcPct val="110000"/>
              </a:lnSpc>
              <a:spcBef>
                <a:spcPts val="35"/>
              </a:spcBef>
            </a:pPr>
            <a:endParaRPr lang="en-US" sz="1100" b="1" dirty="0">
              <a:solidFill>
                <a:srgbClr val="F46C22"/>
              </a:solidFill>
              <a:latin typeface="Lucida Bright" panose="02040602050505020304" pitchFamily="18" charset="77"/>
              <a:cs typeface="Times New Roman"/>
            </a:endParaRPr>
          </a:p>
          <a:p>
            <a:pPr marL="716915" marR="707390" algn="ctr">
              <a:lnSpc>
                <a:spcPct val="110000"/>
              </a:lnSpc>
              <a:spcBef>
                <a:spcPts val="35"/>
              </a:spcBef>
            </a:pPr>
            <a:r>
              <a:rPr sz="1200" b="1" dirty="0">
                <a:solidFill>
                  <a:srgbClr val="F46C22"/>
                </a:solidFill>
                <a:latin typeface="Lucida Bright" panose="02040602050505020304" pitchFamily="18" charset="77"/>
                <a:cs typeface="Arial"/>
              </a:rPr>
              <a:t>FOOD PAIRING</a:t>
            </a:r>
            <a:endParaRPr sz="1200" dirty="0">
              <a:solidFill>
                <a:srgbClr val="F46C22"/>
              </a:solidFill>
              <a:latin typeface="Lucida Bright" panose="02040602050505020304" pitchFamily="18" charset="77"/>
              <a:cs typeface="Arial"/>
            </a:endParaRPr>
          </a:p>
          <a:p>
            <a:pPr marL="887094" marR="877569" algn="ctr">
              <a:lnSpc>
                <a:spcPct val="110000"/>
              </a:lnSpc>
              <a:spcBef>
                <a:spcPts val="35"/>
              </a:spcBef>
            </a:pPr>
            <a:r>
              <a:rPr lang="en-US" sz="1100" dirty="0">
                <a:solidFill>
                  <a:srgbClr val="231F20"/>
                </a:solidFill>
                <a:latin typeface="Lucida Bright" panose="02040602050505020304" pitchFamily="18" charset="77"/>
                <a:cs typeface="Arial" panose="020B0604020202020204" pitchFamily="34" charset="0"/>
              </a:rPr>
              <a:t>These little bottles are perfect for celebrations, hors d'oeuvre and sushi.</a:t>
            </a:r>
          </a:p>
          <a:p>
            <a:pPr marL="887094" marR="877569" algn="ctr">
              <a:lnSpc>
                <a:spcPct val="110000"/>
              </a:lnSpc>
              <a:spcBef>
                <a:spcPts val="35"/>
              </a:spcBef>
            </a:pPr>
            <a:endParaRPr lang="en-US" sz="1100" b="1" dirty="0">
              <a:solidFill>
                <a:srgbClr val="231F20"/>
              </a:solidFill>
              <a:latin typeface="Lucida Bright" panose="02040602050505020304" pitchFamily="18" charset="77"/>
              <a:cs typeface="Times New Roman"/>
            </a:endParaRPr>
          </a:p>
          <a:p>
            <a:pPr marL="1344294" marR="877569" lvl="1" algn="ctr">
              <a:lnSpc>
                <a:spcPct val="110000"/>
              </a:lnSpc>
              <a:spcBef>
                <a:spcPts val="35"/>
              </a:spcBef>
            </a:pPr>
            <a:r>
              <a:rPr sz="1200" b="1" dirty="0">
                <a:solidFill>
                  <a:srgbClr val="F46C22"/>
                </a:solidFill>
                <a:latin typeface="Lucida Bright" panose="02040602050505020304" pitchFamily="18" charset="77"/>
                <a:cs typeface="Arial"/>
              </a:rPr>
              <a:t>ALC: </a:t>
            </a:r>
            <a:r>
              <a:rPr lang="en-US" sz="1200" dirty="0">
                <a:solidFill>
                  <a:srgbClr val="231F20"/>
                </a:solidFill>
                <a:latin typeface="Lucida Bright" panose="02040602050505020304" pitchFamily="18" charset="77"/>
                <a:cs typeface="Arial" panose="020B0604020202020204" pitchFamily="34" charset="0"/>
              </a:rPr>
              <a:t>11</a:t>
            </a:r>
            <a:r>
              <a:rPr sz="1200" dirty="0">
                <a:solidFill>
                  <a:srgbClr val="231F20"/>
                </a:solidFill>
                <a:latin typeface="Lucida Bright" panose="02040602050505020304" pitchFamily="18" charset="77"/>
                <a:cs typeface="Arial" panose="020B0604020202020204" pitchFamily="34" charset="0"/>
              </a:rPr>
              <a:t>%</a:t>
            </a:r>
            <a:endParaRPr lang="en-US" sz="1200" dirty="0">
              <a:solidFill>
                <a:srgbClr val="231F20"/>
              </a:solidFill>
              <a:latin typeface="Lucida Bright" panose="02040602050505020304" pitchFamily="18" charset="77"/>
              <a:cs typeface="Arial" panose="020B0604020202020204" pitchFamily="34" charset="0"/>
            </a:endParaRPr>
          </a:p>
          <a:p>
            <a:pPr marL="887094" marR="877569" algn="ctr">
              <a:lnSpc>
                <a:spcPct val="110000"/>
              </a:lnSpc>
              <a:spcBef>
                <a:spcPts val="35"/>
              </a:spcBef>
            </a:pPr>
            <a:endParaRPr sz="1200" dirty="0">
              <a:latin typeface="Lucida Bright" panose="02040602050505020304" pitchFamily="18" charset="77"/>
              <a:cs typeface="Times New Roman"/>
            </a:endParaRPr>
          </a:p>
        </p:txBody>
      </p:sp>
      <p:sp>
        <p:nvSpPr>
          <p:cNvPr id="8" name="object 2"/>
          <p:cNvSpPr txBox="1"/>
          <p:nvPr/>
        </p:nvSpPr>
        <p:spPr>
          <a:xfrm>
            <a:off x="76200" y="6934200"/>
            <a:ext cx="107722" cy="1573269"/>
          </a:xfrm>
          <a:prstGeom prst="rect">
            <a:avLst/>
          </a:prstGeom>
        </p:spPr>
        <p:txBody>
          <a:bodyPr vert="vert" wrap="square" lIns="0" tIns="3810" rIns="0" bIns="0" rtlCol="0">
            <a:spAutoFit/>
          </a:bodyPr>
          <a:lstStyle/>
          <a:p>
            <a:pPr marL="12700">
              <a:lnSpc>
                <a:spcPct val="100000"/>
              </a:lnSpc>
              <a:spcBef>
                <a:spcPts val="30"/>
              </a:spcBef>
            </a:pPr>
            <a:r>
              <a:rPr sz="700" dirty="0">
                <a:solidFill>
                  <a:srgbClr val="847570"/>
                </a:solidFill>
                <a:latin typeface="Arial"/>
                <a:cs typeface="Arial"/>
              </a:rPr>
              <a:t>©</a:t>
            </a:r>
            <a:r>
              <a:rPr sz="700" spc="-5" dirty="0">
                <a:solidFill>
                  <a:srgbClr val="847570"/>
                </a:solidFill>
                <a:latin typeface="Arial"/>
                <a:cs typeface="Arial"/>
              </a:rPr>
              <a:t>201</a:t>
            </a:r>
            <a:r>
              <a:rPr lang="en-US" sz="700" dirty="0">
                <a:solidFill>
                  <a:srgbClr val="847570"/>
                </a:solidFill>
                <a:latin typeface="Arial"/>
                <a:cs typeface="Arial"/>
              </a:rPr>
              <a:t>8</a:t>
            </a:r>
            <a:r>
              <a:rPr sz="700" dirty="0">
                <a:solidFill>
                  <a:srgbClr val="847570"/>
                </a:solidFill>
                <a:latin typeface="Arial"/>
                <a:cs typeface="Arial"/>
              </a:rPr>
              <a:t> </a:t>
            </a:r>
            <a:r>
              <a:rPr lang="en-US" sz="700" dirty="0">
                <a:solidFill>
                  <a:srgbClr val="847570"/>
                </a:solidFill>
                <a:latin typeface="Arial"/>
                <a:cs typeface="Arial"/>
              </a:rPr>
              <a:t> </a:t>
            </a:r>
            <a:r>
              <a:rPr sz="700" spc="-5" dirty="0">
                <a:solidFill>
                  <a:srgbClr val="847570"/>
                </a:solidFill>
                <a:latin typeface="Arial"/>
                <a:cs typeface="Arial"/>
              </a:rPr>
              <a:t>W</a:t>
            </a:r>
            <a:r>
              <a:rPr sz="700" dirty="0">
                <a:solidFill>
                  <a:srgbClr val="847570"/>
                </a:solidFill>
                <a:latin typeface="Arial"/>
                <a:cs typeface="Arial"/>
              </a:rPr>
              <a:t>X</a:t>
            </a:r>
            <a:r>
              <a:rPr sz="700" spc="-45" dirty="0">
                <a:solidFill>
                  <a:srgbClr val="847570"/>
                </a:solidFill>
                <a:latin typeface="Arial"/>
                <a:cs typeface="Arial"/>
              </a:rPr>
              <a:t> </a:t>
            </a:r>
            <a:r>
              <a:rPr sz="700" spc="-5" dirty="0">
                <a:solidFill>
                  <a:srgbClr val="847570"/>
                </a:solidFill>
                <a:latin typeface="Arial"/>
                <a:cs typeface="Arial"/>
              </a:rPr>
              <a:t>IMPO</a:t>
            </a:r>
            <a:r>
              <a:rPr sz="700" spc="-15" dirty="0">
                <a:solidFill>
                  <a:srgbClr val="847570"/>
                </a:solidFill>
                <a:latin typeface="Arial"/>
                <a:cs typeface="Arial"/>
              </a:rPr>
              <a:t>R</a:t>
            </a:r>
            <a:r>
              <a:rPr sz="700" spc="-5" dirty="0">
                <a:solidFill>
                  <a:srgbClr val="847570"/>
                </a:solidFill>
                <a:latin typeface="Arial"/>
                <a:cs typeface="Arial"/>
              </a:rPr>
              <a:t>TS</a:t>
            </a:r>
            <a:r>
              <a:rPr sz="700" dirty="0">
                <a:solidFill>
                  <a:srgbClr val="847570"/>
                </a:solidFill>
                <a:latin typeface="Arial"/>
                <a:cs typeface="Arial"/>
              </a:rPr>
              <a:t>,</a:t>
            </a:r>
            <a:r>
              <a:rPr sz="700" spc="-45" dirty="0">
                <a:solidFill>
                  <a:srgbClr val="847570"/>
                </a:solidFill>
                <a:latin typeface="Arial"/>
                <a:cs typeface="Arial"/>
              </a:rPr>
              <a:t> </a:t>
            </a:r>
            <a:r>
              <a:rPr sz="700" spc="-5" dirty="0">
                <a:solidFill>
                  <a:srgbClr val="847570"/>
                </a:solidFill>
                <a:latin typeface="Arial"/>
                <a:cs typeface="Arial"/>
              </a:rPr>
              <a:t>NO</a:t>
            </a:r>
            <a:r>
              <a:rPr sz="700" spc="-45" dirty="0">
                <a:solidFill>
                  <a:srgbClr val="847570"/>
                </a:solidFill>
                <a:latin typeface="Arial"/>
                <a:cs typeface="Arial"/>
              </a:rPr>
              <a:t>VA</a:t>
            </a:r>
            <a:r>
              <a:rPr sz="700" spc="-15" dirty="0">
                <a:solidFill>
                  <a:srgbClr val="847570"/>
                </a:solidFill>
                <a:latin typeface="Arial"/>
                <a:cs typeface="Arial"/>
              </a:rPr>
              <a:t>T</a:t>
            </a:r>
            <a:r>
              <a:rPr sz="700" spc="-5" dirty="0">
                <a:solidFill>
                  <a:srgbClr val="847570"/>
                </a:solidFill>
                <a:latin typeface="Arial"/>
                <a:cs typeface="Arial"/>
              </a:rPr>
              <a:t>O</a:t>
            </a:r>
            <a:r>
              <a:rPr sz="700" dirty="0">
                <a:solidFill>
                  <a:srgbClr val="847570"/>
                </a:solidFill>
                <a:latin typeface="Arial"/>
                <a:cs typeface="Arial"/>
              </a:rPr>
              <a:t>,</a:t>
            </a:r>
            <a:r>
              <a:rPr sz="700" spc="-40" dirty="0">
                <a:solidFill>
                  <a:srgbClr val="847570"/>
                </a:solidFill>
                <a:latin typeface="Arial"/>
                <a:cs typeface="Arial"/>
              </a:rPr>
              <a:t> </a:t>
            </a:r>
            <a:r>
              <a:rPr sz="700" dirty="0">
                <a:solidFill>
                  <a:srgbClr val="847570"/>
                </a:solidFill>
                <a:latin typeface="Arial"/>
                <a:cs typeface="Arial"/>
              </a:rPr>
              <a:t>CA</a:t>
            </a:r>
            <a:endParaRPr sz="700" dirty="0">
              <a:latin typeface="Arial"/>
              <a:cs typeface="Arial"/>
            </a:endParaRPr>
          </a:p>
        </p:txBody>
      </p:sp>
      <p:pic>
        <p:nvPicPr>
          <p:cNvPr id="25" name="Picture 24">
            <a:extLst>
              <a:ext uri="{FF2B5EF4-FFF2-40B4-BE49-F238E27FC236}">
                <a16:creationId xmlns:a16="http://schemas.microsoft.com/office/drawing/2014/main" id="{647B2EAC-86E7-5C45-90EB-9B5482B64FB6}"/>
              </a:ext>
            </a:extLst>
          </p:cNvPr>
          <p:cNvPicPr>
            <a:picLocks noChangeAspect="1"/>
          </p:cNvPicPr>
          <p:nvPr/>
        </p:nvPicPr>
        <p:blipFill>
          <a:blip r:embed="rId3"/>
          <a:stretch>
            <a:fillRect/>
          </a:stretch>
        </p:blipFill>
        <p:spPr>
          <a:xfrm>
            <a:off x="3387468" y="1066800"/>
            <a:ext cx="3084432" cy="1317621"/>
          </a:xfrm>
          <a:prstGeom prst="rect">
            <a:avLst/>
          </a:prstGeom>
          <a:effectLst>
            <a:glow rad="38100">
              <a:schemeClr val="bg1">
                <a:alpha val="40000"/>
              </a:schemeClr>
            </a:glow>
          </a:effectLst>
        </p:spPr>
      </p:pic>
      <p:pic>
        <p:nvPicPr>
          <p:cNvPr id="27" name="Picture 26" descr="A picture containing indoor, table&#10;&#10;Description automatically generated">
            <a:extLst>
              <a:ext uri="{FF2B5EF4-FFF2-40B4-BE49-F238E27FC236}">
                <a16:creationId xmlns:a16="http://schemas.microsoft.com/office/drawing/2014/main" id="{1616466A-E2BD-D346-8845-9FD392586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31" y="1250687"/>
            <a:ext cx="2615894" cy="7557025"/>
          </a:xfrm>
          <a:prstGeom prst="rect">
            <a:avLst/>
          </a:prstGeom>
        </p:spPr>
      </p:pic>
      <p:pic>
        <p:nvPicPr>
          <p:cNvPr id="5" name="Picture 4">
            <a:extLst>
              <a:ext uri="{FF2B5EF4-FFF2-40B4-BE49-F238E27FC236}">
                <a16:creationId xmlns:a16="http://schemas.microsoft.com/office/drawing/2014/main" id="{D77A2FE1-2952-954E-A4EA-96B260606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0055" y="8198670"/>
            <a:ext cx="1112562" cy="7766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2E081A8E868C45951B7BD48CDD1B4C" ma:contentTypeVersion="15" ma:contentTypeDescription="Create a new document." ma:contentTypeScope="" ma:versionID="8ecb51c7f9c23de3e7848ba4440b8ec7">
  <xsd:schema xmlns:xsd="http://www.w3.org/2001/XMLSchema" xmlns:xs="http://www.w3.org/2001/XMLSchema" xmlns:p="http://schemas.microsoft.com/office/2006/metadata/properties" xmlns:ns2="9d017694-0f9f-4bbf-9894-85550acaeea5" xmlns:ns3="98a5eda2-8587-4ec5-9d33-672f5599ead2" targetNamespace="http://schemas.microsoft.com/office/2006/metadata/properties" ma:root="true" ma:fieldsID="28bf9588ac0651e9574a78e4df72f252" ns2:_="" ns3:_="">
    <xsd:import namespace="9d017694-0f9f-4bbf-9894-85550acaeea5"/>
    <xsd:import namespace="98a5eda2-8587-4ec5-9d33-672f5599ea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17694-0f9f-4bbf-9894-85550acae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e7faa9f-aab8-47aa-942a-0ce77ce59787"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a5eda2-8587-4ec5-9d33-672f5599ea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d0bbe65-b976-4265-a47d-0fd2d287e9a8}" ma:internalName="TaxCatchAll" ma:showField="CatchAllData" ma:web="98a5eda2-8587-4ec5-9d33-672f5599ea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a5eda2-8587-4ec5-9d33-672f5599ead2" xsi:nil="true"/>
    <lcf76f155ced4ddcb4097134ff3c332f xmlns="9d017694-0f9f-4bbf-9894-85550acaee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D15ECD-77F3-4917-BDB8-1D5A99350270}"/>
</file>

<file path=customXml/itemProps2.xml><?xml version="1.0" encoding="utf-8"?>
<ds:datastoreItem xmlns:ds="http://schemas.openxmlformats.org/officeDocument/2006/customXml" ds:itemID="{AB66B5D4-9695-4A19-90B5-C39E96F401F7}">
  <ds:schemaRefs>
    <ds:schemaRef ds:uri="http://schemas.microsoft.com/sharepoint/v3/contenttype/forms"/>
  </ds:schemaRefs>
</ds:datastoreItem>
</file>

<file path=customXml/itemProps3.xml><?xml version="1.0" encoding="utf-8"?>
<ds:datastoreItem xmlns:ds="http://schemas.openxmlformats.org/officeDocument/2006/customXml" ds:itemID="{39A4C528-02CC-421F-A16D-1F220291A2DB}">
  <ds:schemaRefs>
    <ds:schemaRef ds:uri="http://purl.org/dc/terms/"/>
    <ds:schemaRef ds:uri="http://schemas.microsoft.com/office/2006/metadata/properties"/>
    <ds:schemaRef ds:uri="http://schemas.microsoft.com/office/2006/documentManagement/types"/>
    <ds:schemaRef ds:uri="http://purl.org/dc/elements/1.1/"/>
    <ds:schemaRef ds:uri="98a5eda2-8587-4ec5-9d33-672f5599ead2"/>
    <ds:schemaRef ds:uri="http://www.w3.org/XML/1998/namespace"/>
    <ds:schemaRef ds:uri="http://purl.org/dc/dcmitype/"/>
    <ds:schemaRef ds:uri="http://schemas.microsoft.com/office/infopath/2007/PartnerControls"/>
    <ds:schemaRef ds:uri="http://schemas.openxmlformats.org/package/2006/metadata/core-properties"/>
    <ds:schemaRef ds:uri="9d017694-0f9f-4bbf-9894-85550acaeea5"/>
  </ds:schemaRefs>
</ds:datastoreItem>
</file>

<file path=docProps/app.xml><?xml version="1.0" encoding="utf-8"?>
<Properties xmlns="http://schemas.openxmlformats.org/officeDocument/2006/extended-properties" xmlns:vt="http://schemas.openxmlformats.org/officeDocument/2006/docPropsVTypes">
  <Template/>
  <TotalTime>9771</TotalTime>
  <Words>135</Words>
  <Application>Microsoft Office PowerPoint</Application>
  <PresentationFormat>Custom</PresentationFormat>
  <Paragraphs>17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CaMarrone_Appassimento_NewItem_SellSheet</dc:title>
  <dc:creator>Siri Holmes</dc:creator>
  <cp:lastModifiedBy>Kaitlin Jacobi</cp:lastModifiedBy>
  <cp:revision>30</cp:revision>
  <dcterms:created xsi:type="dcterms:W3CDTF">2017-03-14T14:13:59Z</dcterms:created>
  <dcterms:modified xsi:type="dcterms:W3CDTF">2022-10-13T18:50:32Z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2017-03-14T00:00:00Z</vt:filetime>
  </property>
  <property fmtid="{D5CDD505-2E9C-101B-9397-08002B2CF9AE}" pid="3" name="Creator">
    <vt:lpwstr>Adobe Illustrator CC 2017 (Macintosh)</vt:lpwstr>
  </property>
  <property fmtid="{D5CDD505-2E9C-101B-9397-08002B2CF9AE}" pid="4" name="LastSaved">
    <vt:filetime>2017-03-14T00:00:00Z</vt:filetime>
  </property>
  <property fmtid="{D5CDD505-2E9C-101B-9397-08002B2CF9AE}" pid="5" name="ContentTypeId">
    <vt:lpwstr>0x010100572E081A8E868C45951B7BD48CDD1B4C</vt:lpwstr>
  </property>
  <property fmtid="{D5CDD505-2E9C-101B-9397-08002B2CF9AE}" pid="6" name="MediaServiceImageTags">
    <vt:lpwstr/>
  </property>
</Properties>
</file>